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8" r:id="rId2"/>
    <p:sldId id="259" r:id="rId3"/>
    <p:sldId id="260" r:id="rId4"/>
    <p:sldId id="261" r:id="rId5"/>
    <p:sldId id="263" r:id="rId6"/>
    <p:sldId id="262" r:id="rId7"/>
    <p:sldId id="264" r:id="rId8"/>
    <p:sldId id="265" r:id="rId9"/>
    <p:sldId id="266" r:id="rId10"/>
    <p:sldId id="267" r:id="rId11"/>
    <p:sldId id="268" r:id="rId12"/>
    <p:sldId id="272" r:id="rId13"/>
    <p:sldId id="276" r:id="rId14"/>
    <p:sldId id="273" r:id="rId15"/>
    <p:sldId id="274" r:id="rId16"/>
    <p:sldId id="278" r:id="rId17"/>
    <p:sldId id="279" r:id="rId18"/>
    <p:sldId id="280" r:id="rId19"/>
    <p:sldId id="281" r:id="rId20"/>
    <p:sldId id="282" r:id="rId21"/>
    <p:sldId id="270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7FB9"/>
    <a:srgbClr val="20AB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9C5853-E594-EB40-ADC7-60567142949B}" v="17" dt="2025-05-29T18:03:25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60" autoAdjust="0"/>
    <p:restoredTop sz="89904" autoAdjust="0"/>
  </p:normalViewPr>
  <p:slideViewPr>
    <p:cSldViewPr snapToGrid="0">
      <p:cViewPr varScale="1">
        <p:scale>
          <a:sx n="72" d="100"/>
          <a:sy n="72" d="100"/>
        </p:scale>
        <p:origin x="21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go Silva" userId="8defc4b6a9dc9655" providerId="LiveId" clId="{E89C5853-E594-EB40-ADC7-60567142949B}"/>
    <pc:docChg chg="custSel addSld modSld">
      <pc:chgData name="Igo Silva" userId="8defc4b6a9dc9655" providerId="LiveId" clId="{E89C5853-E594-EB40-ADC7-60567142949B}" dt="2025-05-29T18:03:25.610" v="17"/>
      <pc:docMkLst>
        <pc:docMk/>
      </pc:docMkLst>
      <pc:sldChg chg="modAnim">
        <pc:chgData name="Igo Silva" userId="8defc4b6a9dc9655" providerId="LiveId" clId="{E89C5853-E594-EB40-ADC7-60567142949B}" dt="2025-05-29T17:29:36.132" v="0"/>
        <pc:sldMkLst>
          <pc:docMk/>
          <pc:sldMk cId="2201639210" sldId="262"/>
        </pc:sldMkLst>
      </pc:sldChg>
      <pc:sldChg chg="modAnim">
        <pc:chgData name="Igo Silva" userId="8defc4b6a9dc9655" providerId="LiveId" clId="{E89C5853-E594-EB40-ADC7-60567142949B}" dt="2025-05-29T17:30:05.175" v="1"/>
        <pc:sldMkLst>
          <pc:docMk/>
          <pc:sldMk cId="2803388664" sldId="265"/>
        </pc:sldMkLst>
      </pc:sldChg>
      <pc:sldChg chg="delSp add mod modAnim">
        <pc:chgData name="Igo Silva" userId="8defc4b6a9dc9655" providerId="LiveId" clId="{E89C5853-E594-EB40-ADC7-60567142949B}" dt="2025-05-29T18:03:25.610" v="17"/>
        <pc:sldMkLst>
          <pc:docMk/>
          <pc:sldMk cId="249973124" sldId="270"/>
        </pc:sldMkLst>
        <pc:spChg chg="del">
          <ac:chgData name="Igo Silva" userId="8defc4b6a9dc9655" providerId="LiveId" clId="{E89C5853-E594-EB40-ADC7-60567142949B}" dt="2025-05-29T18:02:11.954" v="3" actId="478"/>
          <ac:spMkLst>
            <pc:docMk/>
            <pc:sldMk cId="249973124" sldId="270"/>
            <ac:spMk id="14" creationId="{3F5DC77C-445C-4221-A690-E0DDB4505CF7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ANTES</c:v>
                </c:pt>
              </c:strCache>
            </c:strRef>
          </c:tx>
          <c:spPr>
            <a:solidFill>
              <a:srgbClr val="20ABB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</c:f>
              <c:strCache>
                <c:ptCount val="1"/>
                <c:pt idx="0">
                  <c:v>Produtividade (%)</c:v>
                </c:pt>
              </c:strCache>
            </c:strRef>
          </c:cat>
          <c:val>
            <c:numRef>
              <c:f>Planilha1!$B$2</c:f>
              <c:numCache>
                <c:formatCode>General</c:formatCode>
                <c:ptCount val="1"/>
                <c:pt idx="0">
                  <c:v>87.33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1C-4151-87FD-20EE8F03E89F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COM SLACK</c:v>
                </c:pt>
              </c:strCache>
            </c:strRef>
          </c:tx>
          <c:spPr>
            <a:solidFill>
              <a:srgbClr val="187FB9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</c:f>
              <c:strCache>
                <c:ptCount val="1"/>
                <c:pt idx="0">
                  <c:v>Produtividade (%)</c:v>
                </c:pt>
              </c:strCache>
            </c:strRef>
          </c:cat>
          <c:val>
            <c:numRef>
              <c:f>Planilha1!$C$2</c:f>
              <c:numCache>
                <c:formatCode>General</c:formatCode>
                <c:ptCount val="1"/>
                <c:pt idx="0">
                  <c:v>90.83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31C-4151-87FD-20EE8F03E8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09874799"/>
        <c:axId val="1509872399"/>
      </c:barChart>
      <c:catAx>
        <c:axId val="1509874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09872399"/>
        <c:crosses val="autoZero"/>
        <c:auto val="1"/>
        <c:lblAlgn val="ctr"/>
        <c:lblOffset val="100"/>
        <c:noMultiLvlLbl val="0"/>
      </c:catAx>
      <c:valAx>
        <c:axId val="150987239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098747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F76FBD-5624-47D4-8D56-A5C345C6A70F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95FA49-B9DC-49F3-8601-1F24CA2F06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490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95FA49-B9DC-49F3-8601-1F24CA2F06F5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3411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22BDC-699F-945D-AC3B-1A064292F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9B372967-6168-3E16-7D94-54DDAE7EF1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30254CD6-7A43-D5B8-DD96-D3C1D090B7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95F65A3-810F-EE27-5289-5CA567F275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95FA49-B9DC-49F3-8601-1F24CA2F06F5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513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1F5B7-F4FB-3E00-C582-8862E3AD34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E52988C-BD3E-CDD3-9153-04432AB40E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62BDE2CE-BD34-AFB6-F962-B1AC5D64C1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D3A9A4D-527F-5003-1ACE-5584E9C7F3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95FA49-B9DC-49F3-8601-1F24CA2F06F5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974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00BAF0-B0BA-C0D6-B516-F3246D7304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76EBF31-2750-5FFF-904E-D662219573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BAEE635-1188-E7A1-607B-AFEF3F6AA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E765A7-155B-80E0-028E-54072BEEE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EDBEE0-97C2-3621-8C97-4A388E8BF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0273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F36477-A3C0-4222-5BE9-07FDEE64F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C600185-5324-8CBD-624C-20B0C82DAB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4FF6D0-8367-4A47-4868-6AEC0B4C6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E08813-C41E-3FED-A989-8E3559CF4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C2E5DE-3E46-D0E8-8875-DBF73746B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3603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08E23D0-F1DD-0E59-3482-4BB6AFB789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0A1A992-A364-7CAA-BA66-8492FED32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0AABC3-6278-D9CB-50D7-0FBCC874E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9124E0-0254-52BA-38B1-B99611BF6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12F205-6174-4A3A-DB3F-1956C6238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8364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49FC5-CD6F-535D-4E5C-33FD23B6A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66B573-BCE9-1546-EAC6-EEAC9EAA9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5BA82C-A7C6-3E0D-68A4-EF9D9B35B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03DE6A-C7EB-6F08-F70F-822FFA651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871B51-8D2C-5AA9-9D7A-7B0177D00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306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68E78D-7645-F04B-F95E-D1A27B474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7C65CB-8F53-0908-3596-A0A4F97D8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C70C8B-E5D4-5FF0-BC5D-1473D883D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479EFF-7473-32A3-77D3-3E25AF7EC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71FE37-C079-36A3-9FD6-9BDCDB05E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6034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7FE9F1-672F-D0F7-6833-615690AD1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CD7DE1-9588-1DC9-05E9-8EC4550F2F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E8C5A09-717B-18C5-F69A-176414ACDF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2E00A49-ACF3-7482-2636-209CC0B69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8F837D7-7ABA-2E60-D956-B6A4AE111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D7DD5D5-F336-F7D5-A14E-186964CEF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2712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EE616B-6219-1709-CC2B-3973D4096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0680964-C5F3-D213-F697-55A9D8DFF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340E3C-C9EB-C529-5ACF-B02247CE4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C9D0BA5-9799-D82D-BE63-4D38F96C87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06543A1-0AAD-EF9E-DD66-AC543534B0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6F931CB-B6C5-63E3-9949-A0BCDECE4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4FCB364-B43C-A6BC-FCAA-5035ACD29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125B060-9DF7-BF2F-BC8D-932CB1F7D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9951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69BFF0-94E2-F457-3459-AE99A26FE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3D1C319-E74C-0226-72BA-615A972D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5E05384-8C5C-0A30-CEA0-FF4AC4800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0FF8990-681A-989D-3E9F-A6D17EC92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4097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E878AA1-667C-9B10-5E64-0D5CB5D71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1D21BE3-C186-74C9-A8A7-4C4A79665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00BC180-155E-FFB2-562E-59DC302F1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5810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4879A9-1E44-4E72-8E03-D6BE3DD2A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F72106-8481-1545-2438-C0A7C0AF6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1CFC48-E8B5-4F06-044F-2C1E3EDC57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007667A-513B-15E1-7D7A-9B1AFBD81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010A8CE-8992-D633-8B20-23F3FCF60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A59DB9A-CE97-C4B2-2FF2-D186A576B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7447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DD2266-0922-2CCD-22A4-DD5B5A87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D07CBC3-010F-20A1-4AB1-74D633A3AA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4A26C5-8407-4BCB-56C8-AE60898996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2D45616-E9F9-8D04-375A-836CAA8A8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728BE13-13FD-C319-0C07-B74C33C5D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4BE5C5-B847-EFF7-BA1B-D91CB1299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0852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D534E3E-0390-CBAF-FFBF-DEFC02BAB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64960A-9CE0-5409-DE07-C6749C417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57B462B-CC38-740C-0001-D94CBCC478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D18932-AB2B-4621-A6ED-1C8A30DD45C7}" type="datetimeFigureOut">
              <a:rPr lang="pt-BR" smtClean="0"/>
              <a:t>29/05/2025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B5CF1E-3098-377C-95FE-700043756E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660459-ABCB-3180-A23F-9BE3BB1EF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E02447-8012-406D-A944-E7A3316A5B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2243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10" Type="http://schemas.openxmlformats.org/officeDocument/2006/relationships/image" Target="../media/image13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03118383-BC75-432D-AC07-2D9231EA642C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248E3C43-B3BE-4C56-AFF5-63BA530080B5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B647372-00EA-4A1D-9536-B92E2E887255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B9230CD7-23BC-4970-AEF7-107DB3804585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36E83478-6D05-9E6E-BFF0-DE2ACECFF74C}"/>
              </a:ext>
            </a:extLst>
          </p:cNvPr>
          <p:cNvSpPr/>
          <p:nvPr/>
        </p:nvSpPr>
        <p:spPr>
          <a:xfrm>
            <a:off x="-8129388" y="2611867"/>
            <a:ext cx="7897658" cy="2132630"/>
          </a:xfrm>
          <a:prstGeom prst="rect">
            <a:avLst/>
          </a:prstGeom>
          <a:solidFill>
            <a:srgbClr val="187FB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9C12185-50A3-B555-EC59-F9698B783935}"/>
              </a:ext>
            </a:extLst>
          </p:cNvPr>
          <p:cNvSpPr txBox="1"/>
          <p:nvPr/>
        </p:nvSpPr>
        <p:spPr>
          <a:xfrm>
            <a:off x="-13471713" y="2882554"/>
            <a:ext cx="66901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CONMEDI</a:t>
            </a:r>
            <a:br>
              <a:rPr lang="pt-BR" sz="4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Central de agendamentos</a:t>
            </a:r>
            <a:endParaRPr lang="pt-BR" sz="48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57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1B1DBD-3656-F3D7-0367-44701089F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683CA535-E701-3A18-39D0-05E32DB5F38B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BA282D2-15DD-E446-C808-106455FEB686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1A5D6DAE-A90B-48C1-E5EE-089595FEF76F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4B7A988A-98DA-76D3-6A26-973F2C19841C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D4C20CB-6CAA-65F5-1834-EB4C589A454D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3F14EBD6-0216-A473-E5C8-46E274847C46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6CFF1F91-B6B5-7221-2B07-4C62B8420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EFE187D7-25B6-7137-0697-4983C0A1F430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0932FEED-16CA-ED59-D80B-A78144967CAC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64C312A-B4C8-2B24-F6EF-8FBDB064D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: Único Canto Arredondado 1">
            <a:extLst>
              <a:ext uri="{FF2B5EF4-FFF2-40B4-BE49-F238E27FC236}">
                <a16:creationId xmlns:a16="http://schemas.microsoft.com/office/drawing/2014/main" id="{06E7040C-1B68-B6EE-77A3-FC345021D582}"/>
              </a:ext>
            </a:extLst>
          </p:cNvPr>
          <p:cNvSpPr/>
          <p:nvPr/>
        </p:nvSpPr>
        <p:spPr>
          <a:xfrm>
            <a:off x="751187" y="1388057"/>
            <a:ext cx="3380964" cy="3523096"/>
          </a:xfrm>
          <a:prstGeom prst="round1Rect">
            <a:avLst/>
          </a:prstGeom>
          <a:solidFill>
            <a:srgbClr val="1C80BB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: Único Canto Arredondado 5">
            <a:extLst>
              <a:ext uri="{FF2B5EF4-FFF2-40B4-BE49-F238E27FC236}">
                <a16:creationId xmlns:a16="http://schemas.microsoft.com/office/drawing/2014/main" id="{44BE4180-21B4-FFDA-3DC0-BCDD5C2AC3D8}"/>
              </a:ext>
            </a:extLst>
          </p:cNvPr>
          <p:cNvSpPr/>
          <p:nvPr/>
        </p:nvSpPr>
        <p:spPr>
          <a:xfrm>
            <a:off x="4381912" y="1388057"/>
            <a:ext cx="3380964" cy="3523096"/>
          </a:xfrm>
          <a:prstGeom prst="round1Rect">
            <a:avLst/>
          </a:prstGeom>
          <a:solidFill>
            <a:schemeClr val="bg1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4A5C999C-0E76-7FE8-80C4-7E85F11983F8}"/>
              </a:ext>
            </a:extLst>
          </p:cNvPr>
          <p:cNvSpPr/>
          <p:nvPr/>
        </p:nvSpPr>
        <p:spPr>
          <a:xfrm>
            <a:off x="8029986" y="1388057"/>
            <a:ext cx="3380964" cy="3523095"/>
          </a:xfrm>
          <a:prstGeom prst="round1Rect">
            <a:avLst/>
          </a:prstGeom>
          <a:solidFill>
            <a:schemeClr val="bg1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1C80BB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703F999-011D-EF09-FB43-F610A74D3B4D}"/>
              </a:ext>
            </a:extLst>
          </p:cNvPr>
          <p:cNvSpPr txBox="1"/>
          <p:nvPr/>
        </p:nvSpPr>
        <p:spPr>
          <a:xfrm>
            <a:off x="741526" y="1531579"/>
            <a:ext cx="30848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INSTRUMENTALIZAÇÃO</a:t>
            </a:r>
          </a:p>
          <a:p>
            <a:endParaRPr lang="pt-BR" sz="14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pt-BR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Junte os agentes do </a:t>
            </a:r>
            <a:r>
              <a:rPr lang="pt-BR" sz="1400" b="1" i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Salesforce</a:t>
            </a:r>
            <a:r>
              <a:rPr lang="pt-BR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 seus apps favoritos em um sistema operacional de trabalho que permite a eles realizarem o trabalho em seu lugar.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60A6392-F898-3AD6-C049-DB887CF4656A}"/>
              </a:ext>
            </a:extLst>
          </p:cNvPr>
          <p:cNvSpPr txBox="1"/>
          <p:nvPr/>
        </p:nvSpPr>
        <p:spPr>
          <a:xfrm>
            <a:off x="4399261" y="1531579"/>
            <a:ext cx="32659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AUTOMAÇÃO</a:t>
            </a:r>
          </a:p>
          <a:p>
            <a:endParaRPr lang="pt-BR" sz="1400" b="1" dirty="0">
              <a:solidFill>
                <a:srgbClr val="20ABB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pt-BR" sz="1400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 Slack, você pode transformar tarefas rotineiras, como reuniões, aprovações e solicitações em fluxos de trabalho automatizados para reduzir a interminável troca de mensagens.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DEFF4C2-0978-93D9-48BA-D0EE7F845925}"/>
              </a:ext>
            </a:extLst>
          </p:cNvPr>
          <p:cNvSpPr txBox="1"/>
          <p:nvPr/>
        </p:nvSpPr>
        <p:spPr>
          <a:xfrm>
            <a:off x="8111909" y="1530888"/>
            <a:ext cx="3217118" cy="2313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</a:rPr>
              <a:t>SEGURANÇA</a:t>
            </a:r>
          </a:p>
          <a:p>
            <a:pPr>
              <a:lnSpc>
                <a:spcPct val="130000"/>
              </a:lnSpc>
            </a:pPr>
            <a:endParaRPr lang="pt-BR" sz="1400" b="1" dirty="0">
              <a:solidFill>
                <a:srgbClr val="1C80BB"/>
              </a:solidFill>
              <a:latin typeface="Poppins" panose="000005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</a:rPr>
              <a:t>Colaborar por e-mail aumenta o risco de spam e de </a:t>
            </a:r>
            <a:r>
              <a:rPr lang="pt-BR" sz="1400" dirty="0" err="1">
                <a:solidFill>
                  <a:srgbClr val="1C80BB"/>
                </a:solidFill>
                <a:latin typeface="Poppins" panose="00000500000000000000" pitchFamily="2" charset="0"/>
              </a:rPr>
              <a:t>phishing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</a:rPr>
              <a:t>. O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</a:rPr>
              <a:t>Slack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</a:rPr>
              <a:t> atende a requisitos de segurança de altíssimo nível e está em conformidade com os padrões de trabalho seguro.</a:t>
            </a:r>
            <a:endParaRPr lang="pt-BR" sz="1100" i="0" dirty="0">
              <a:solidFill>
                <a:srgbClr val="C6DFEE"/>
              </a:solidFill>
              <a:effectLst/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259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F84EE-D1F8-56EE-C668-7A8F4C1A6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963CBAF2-101D-35B6-B59A-123979072421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8186A86B-AB06-E283-8099-E4993BDD1275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7AD9ACF7-CF9C-9890-FEF3-2FD6E1160AC5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AC3FDB63-FC36-C019-0E0C-EF7BC6CE18A9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0E25FDC1-09C2-D530-4041-446D2E1A6161}"/>
              </a:ext>
            </a:extLst>
          </p:cNvPr>
          <p:cNvSpPr/>
          <p:nvPr/>
        </p:nvSpPr>
        <p:spPr>
          <a:xfrm>
            <a:off x="0" y="2362685"/>
            <a:ext cx="7897658" cy="2132630"/>
          </a:xfrm>
          <a:prstGeom prst="rect">
            <a:avLst/>
          </a:prstGeom>
          <a:solidFill>
            <a:srgbClr val="187FB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4C02B0A-0311-9D72-B722-723C535BFD20}"/>
              </a:ext>
            </a:extLst>
          </p:cNvPr>
          <p:cNvSpPr txBox="1"/>
          <p:nvPr/>
        </p:nvSpPr>
        <p:spPr>
          <a:xfrm>
            <a:off x="347241" y="2558004"/>
            <a:ext cx="66901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RESULTADOS ALCANÇADOS</a:t>
            </a:r>
            <a:endParaRPr lang="pt-BR" sz="48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877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8C34D9-EC05-61CB-72F6-DEB2CF3BD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5B2D0860-520F-664F-0338-99491CE21EF2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BA558B6-2801-02EB-F278-EDD2B5944839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190A06B-97AD-5568-5C21-DABCD597FB69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6FD74BA7-DBF7-60CA-DCCE-67AB8D226AF8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8A2F7239-6BB5-D29E-F458-E38E94DFB66C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104755AA-A3A4-374F-F4DC-CD5ADB5B75BF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11BADFC4-11BA-86E5-4EB2-A4CD84355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795DFEA5-302D-7871-78B3-46C56579C6FB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7558B9DA-73F6-BB3C-890D-44C280D309E6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F4F4F66-3DC5-A105-1B61-2A8F67C7D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Agrupar 18">
            <a:extLst>
              <a:ext uri="{FF2B5EF4-FFF2-40B4-BE49-F238E27FC236}">
                <a16:creationId xmlns:a16="http://schemas.microsoft.com/office/drawing/2014/main" id="{FA19A913-3562-A012-70F7-B67AD07B18FC}"/>
              </a:ext>
            </a:extLst>
          </p:cNvPr>
          <p:cNvGrpSpPr/>
          <p:nvPr/>
        </p:nvGrpSpPr>
        <p:grpSpPr>
          <a:xfrm>
            <a:off x="4502703" y="670573"/>
            <a:ext cx="2622898" cy="1004704"/>
            <a:chOff x="3783525" y="1081470"/>
            <a:chExt cx="2622898" cy="1004704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86F53C04-D2AF-699E-2520-0B0DD720CC81}"/>
                </a:ext>
              </a:extLst>
            </p:cNvPr>
            <p:cNvSpPr/>
            <p:nvPr/>
          </p:nvSpPr>
          <p:spPr>
            <a:xfrm>
              <a:off x="3893491" y="1081470"/>
              <a:ext cx="2372807" cy="1004704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CBF7C0EB-016B-1C60-4AFC-7B618DBBF7C4}"/>
                </a:ext>
              </a:extLst>
            </p:cNvPr>
            <p:cNvSpPr txBox="1"/>
            <p:nvPr/>
          </p:nvSpPr>
          <p:spPr>
            <a:xfrm>
              <a:off x="3783525" y="1260657"/>
              <a:ext cx="2622898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Urgência</a:t>
              </a:r>
            </a:p>
          </p:txBody>
        </p:sp>
      </p:grpSp>
      <p:pic>
        <p:nvPicPr>
          <p:cNvPr id="14" name="Imagem 13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519BBB53-F21B-9D25-D4DE-9B2E335F99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612" y="1825460"/>
            <a:ext cx="3207080" cy="320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66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7C19E-9AD8-C249-5B11-642E3CAB5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C058B1E9-C857-08B0-4E40-2BFED6AEFF9E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E6E5CD2-2A38-AD0A-234A-53291B1B76AA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C4D0CFB-D90D-9F69-F5BA-6BB7E13CE4C4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38446AB7-FE91-C40A-BEC4-5FC21598457A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475AA6DF-D2F2-29CE-A29E-D78E58EECFFF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B0103C9C-BD77-E8A3-0DEF-6A1D4E76B628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193986C8-7225-72A8-FA6A-343156486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8E838D7A-6201-7320-3448-BE4F0FA201F3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E649C050-E07D-9B4A-D688-B8AC6E6269B0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2C296F5-C460-8477-9558-45D539D4F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Agrupar 18">
            <a:extLst>
              <a:ext uri="{FF2B5EF4-FFF2-40B4-BE49-F238E27FC236}">
                <a16:creationId xmlns:a16="http://schemas.microsoft.com/office/drawing/2014/main" id="{FD8CCF6B-B23F-608F-BAA2-9E6BD9FBDF44}"/>
              </a:ext>
            </a:extLst>
          </p:cNvPr>
          <p:cNvGrpSpPr/>
          <p:nvPr/>
        </p:nvGrpSpPr>
        <p:grpSpPr>
          <a:xfrm>
            <a:off x="1507538" y="2643701"/>
            <a:ext cx="2622898" cy="1004704"/>
            <a:chOff x="3783525" y="1081470"/>
            <a:chExt cx="2622898" cy="1004704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F07FB104-56A6-B553-CCD7-6B65F7396D40}"/>
                </a:ext>
              </a:extLst>
            </p:cNvPr>
            <p:cNvSpPr/>
            <p:nvPr/>
          </p:nvSpPr>
          <p:spPr>
            <a:xfrm>
              <a:off x="3893491" y="1081470"/>
              <a:ext cx="2372807" cy="1004704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1CB7A12E-6ECE-D938-2A0C-DCC56551B714}"/>
                </a:ext>
              </a:extLst>
            </p:cNvPr>
            <p:cNvSpPr txBox="1"/>
            <p:nvPr/>
          </p:nvSpPr>
          <p:spPr>
            <a:xfrm>
              <a:off x="3783525" y="1260657"/>
              <a:ext cx="2622898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Urgência</a:t>
              </a:r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0CCAF4ED-6994-D18D-54F7-FA08F912016C}"/>
              </a:ext>
            </a:extLst>
          </p:cNvPr>
          <p:cNvGrpSpPr/>
          <p:nvPr/>
        </p:nvGrpSpPr>
        <p:grpSpPr>
          <a:xfrm>
            <a:off x="4451616" y="487644"/>
            <a:ext cx="3214555" cy="1157265"/>
            <a:chOff x="7727339" y="2575060"/>
            <a:chExt cx="3214555" cy="1157265"/>
          </a:xfrm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0C47844F-323E-0612-7EA9-CB128BF3123C}"/>
                </a:ext>
              </a:extLst>
            </p:cNvPr>
            <p:cNvSpPr/>
            <p:nvPr/>
          </p:nvSpPr>
          <p:spPr>
            <a:xfrm>
              <a:off x="7727339" y="2575060"/>
              <a:ext cx="3181939" cy="1157265"/>
            </a:xfrm>
            <a:prstGeom prst="ellipse">
              <a:avLst/>
            </a:prstGeom>
            <a:solidFill>
              <a:srgbClr val="20ABB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908F7692-47D9-B6BD-81CC-3A81CC9E869F}"/>
                </a:ext>
              </a:extLst>
            </p:cNvPr>
            <p:cNvSpPr txBox="1"/>
            <p:nvPr/>
          </p:nvSpPr>
          <p:spPr>
            <a:xfrm>
              <a:off x="7734813" y="2909574"/>
              <a:ext cx="320708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Ribeirão Pires</a:t>
              </a:r>
            </a:p>
          </p:txBody>
        </p:sp>
      </p:grpSp>
      <p:pic>
        <p:nvPicPr>
          <p:cNvPr id="14" name="Imagem 13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98284501-3508-0EC6-7A65-E92AA8DC89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612" y="1825460"/>
            <a:ext cx="3207080" cy="320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03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72363-0702-1459-BE7D-FE5B7C43E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1236AF8C-918C-0A2A-E366-40F4D415AD06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EDA4B04-4B47-23F3-6E15-86ABC0687334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41D12A2C-079A-3A99-9F5A-39EF2BD259A2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D74BF520-9D86-48B0-CD43-F761808931A4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60685D0A-17C6-F961-99A1-4B395E4FF91E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7C28BE92-7D73-D940-F4BD-EFCAB70E6E00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A5FFDDC7-DC2D-61DA-BC82-AD0EAB298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36720A01-8FAD-C98E-352D-66661CD2F8C4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4E06ED2F-ECBA-7000-2486-6CE4DFA66F2D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5B319E0-D534-0040-093D-CE5058200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Agrupar 18">
            <a:extLst>
              <a:ext uri="{FF2B5EF4-FFF2-40B4-BE49-F238E27FC236}">
                <a16:creationId xmlns:a16="http://schemas.microsoft.com/office/drawing/2014/main" id="{9A4CB237-0236-61D8-6D54-65D4BDB0461B}"/>
              </a:ext>
            </a:extLst>
          </p:cNvPr>
          <p:cNvGrpSpPr/>
          <p:nvPr/>
        </p:nvGrpSpPr>
        <p:grpSpPr>
          <a:xfrm>
            <a:off x="4490208" y="5256504"/>
            <a:ext cx="2622898" cy="1004704"/>
            <a:chOff x="3783525" y="1081470"/>
            <a:chExt cx="2622898" cy="1004704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BD819D42-5229-1514-20C4-A6324FED7391}"/>
                </a:ext>
              </a:extLst>
            </p:cNvPr>
            <p:cNvSpPr/>
            <p:nvPr/>
          </p:nvSpPr>
          <p:spPr>
            <a:xfrm>
              <a:off x="3893491" y="1081470"/>
              <a:ext cx="2372807" cy="1004704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C4CC3492-9D68-31B0-22E7-FB8E52055F64}"/>
                </a:ext>
              </a:extLst>
            </p:cNvPr>
            <p:cNvSpPr txBox="1"/>
            <p:nvPr/>
          </p:nvSpPr>
          <p:spPr>
            <a:xfrm>
              <a:off x="3783525" y="1260657"/>
              <a:ext cx="2622898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Urgência</a:t>
              </a:r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E49BE1CE-EBDB-3AFA-1D2B-F8C6ED2BAF8D}"/>
              </a:ext>
            </a:extLst>
          </p:cNvPr>
          <p:cNvGrpSpPr/>
          <p:nvPr/>
        </p:nvGrpSpPr>
        <p:grpSpPr>
          <a:xfrm>
            <a:off x="879417" y="2828500"/>
            <a:ext cx="3214555" cy="1157265"/>
            <a:chOff x="7727339" y="2575060"/>
            <a:chExt cx="3214555" cy="1157265"/>
          </a:xfrm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49D55FE5-2A66-C840-DBB0-DCBADB9085B1}"/>
                </a:ext>
              </a:extLst>
            </p:cNvPr>
            <p:cNvSpPr/>
            <p:nvPr/>
          </p:nvSpPr>
          <p:spPr>
            <a:xfrm>
              <a:off x="7727339" y="2575060"/>
              <a:ext cx="3181939" cy="1157265"/>
            </a:xfrm>
            <a:prstGeom prst="ellipse">
              <a:avLst/>
            </a:prstGeom>
            <a:solidFill>
              <a:srgbClr val="20ABB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C6A26E6C-CAA3-C4DE-12A0-8C792BAE281A}"/>
                </a:ext>
              </a:extLst>
            </p:cNvPr>
            <p:cNvSpPr txBox="1"/>
            <p:nvPr/>
          </p:nvSpPr>
          <p:spPr>
            <a:xfrm>
              <a:off x="7734813" y="2909574"/>
              <a:ext cx="320708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Ribeirão Pires</a:t>
              </a:r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8C215BF9-D398-6DEA-E1BF-E78E1FDAB44A}"/>
              </a:ext>
            </a:extLst>
          </p:cNvPr>
          <p:cNvGrpSpPr/>
          <p:nvPr/>
        </p:nvGrpSpPr>
        <p:grpSpPr>
          <a:xfrm>
            <a:off x="4150822" y="153565"/>
            <a:ext cx="3841322" cy="1157265"/>
            <a:chOff x="5814152" y="4904659"/>
            <a:chExt cx="3841322" cy="1157265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FF5AFF89-3C65-9ACC-09F3-F997C34AF41B}"/>
                </a:ext>
              </a:extLst>
            </p:cNvPr>
            <p:cNvSpPr/>
            <p:nvPr/>
          </p:nvSpPr>
          <p:spPr>
            <a:xfrm>
              <a:off x="6136370" y="4904659"/>
              <a:ext cx="3181939" cy="1157265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BE174543-3FB5-EC70-AF0D-28D5F1EC3637}"/>
                </a:ext>
              </a:extLst>
            </p:cNvPr>
            <p:cNvSpPr txBox="1"/>
            <p:nvPr/>
          </p:nvSpPr>
          <p:spPr>
            <a:xfrm>
              <a:off x="5814152" y="5238815"/>
              <a:ext cx="3841322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Pequenas Cirurgias</a:t>
              </a:r>
            </a:p>
          </p:txBody>
        </p:sp>
      </p:grpSp>
      <p:pic>
        <p:nvPicPr>
          <p:cNvPr id="14" name="Imagem 13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B17B149E-BDE9-BB11-BC06-B515AA5C32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612" y="1825460"/>
            <a:ext cx="3207080" cy="320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91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A5BD4-AF57-EC5C-CB31-93B52CD57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3E0F0DA2-3B3E-6FB5-5352-634F8A12110A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C73FBF3-FFC4-7B97-BC5C-5F3526A68E66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9BB6B443-9CCC-DEF5-AE44-3D3E6CC6212C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18014830-4FA0-9B02-23A0-96401B83F5CA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862EE222-2C4A-5E0F-1E2C-69481A316202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EA508946-6146-4764-3F7B-B5084575379B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6ADDFEED-C217-985D-80D2-9600F2376D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37707001-E5B8-DFD8-B4C8-83AA5200CC26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3541267E-3FE7-9410-B1FF-4B33614AC3DF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C2242FA-8100-87A3-1FBD-056A2A058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B579C66-E713-1E08-F609-CA64B70737C5}"/>
              </a:ext>
            </a:extLst>
          </p:cNvPr>
          <p:cNvGrpSpPr/>
          <p:nvPr/>
        </p:nvGrpSpPr>
        <p:grpSpPr>
          <a:xfrm>
            <a:off x="4504024" y="514794"/>
            <a:ext cx="2589065" cy="1004704"/>
            <a:chOff x="1861930" y="3232739"/>
            <a:chExt cx="2589065" cy="1004704"/>
          </a:xfrm>
        </p:grpSpPr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32827A43-FA54-FB1D-6D30-CF408D87E287}"/>
                </a:ext>
              </a:extLst>
            </p:cNvPr>
            <p:cNvSpPr/>
            <p:nvPr/>
          </p:nvSpPr>
          <p:spPr>
            <a:xfrm>
              <a:off x="1970058" y="3232739"/>
              <a:ext cx="2372807" cy="1004704"/>
            </a:xfrm>
            <a:prstGeom prst="ellipse">
              <a:avLst/>
            </a:prstGeom>
            <a:solidFill>
              <a:srgbClr val="20ABB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7121364E-31AE-371B-E1C1-8E6F986E94DF}"/>
                </a:ext>
              </a:extLst>
            </p:cNvPr>
            <p:cNvSpPr txBox="1"/>
            <p:nvPr/>
          </p:nvSpPr>
          <p:spPr>
            <a:xfrm>
              <a:off x="1861930" y="3484112"/>
              <a:ext cx="258906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Encaixe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CA0744A-B4E8-62F3-769E-B23F8010A714}"/>
              </a:ext>
            </a:extLst>
          </p:cNvPr>
          <p:cNvGrpSpPr/>
          <p:nvPr/>
        </p:nvGrpSpPr>
        <p:grpSpPr>
          <a:xfrm>
            <a:off x="7682287" y="2925324"/>
            <a:ext cx="2622898" cy="1004704"/>
            <a:chOff x="3783525" y="1081470"/>
            <a:chExt cx="2622898" cy="1004704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425C61A-3FA8-A0B9-5524-104ABD1BCB17}"/>
                </a:ext>
              </a:extLst>
            </p:cNvPr>
            <p:cNvSpPr/>
            <p:nvPr/>
          </p:nvSpPr>
          <p:spPr>
            <a:xfrm>
              <a:off x="3893491" y="1081470"/>
              <a:ext cx="2372807" cy="1004704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B2A4418F-606B-CA96-C946-B9EEF69FD860}"/>
                </a:ext>
              </a:extLst>
            </p:cNvPr>
            <p:cNvSpPr txBox="1"/>
            <p:nvPr/>
          </p:nvSpPr>
          <p:spPr>
            <a:xfrm>
              <a:off x="3783525" y="1260657"/>
              <a:ext cx="2622898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Urgência</a:t>
              </a:r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62ACDA1A-37E6-FC57-414E-FE7E1109E648}"/>
              </a:ext>
            </a:extLst>
          </p:cNvPr>
          <p:cNvGrpSpPr/>
          <p:nvPr/>
        </p:nvGrpSpPr>
        <p:grpSpPr>
          <a:xfrm>
            <a:off x="4207588" y="5273526"/>
            <a:ext cx="3214555" cy="1157265"/>
            <a:chOff x="7727339" y="2575060"/>
            <a:chExt cx="3214555" cy="1157265"/>
          </a:xfrm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4F04EF4-BB50-8B1E-FE7A-B038802EF920}"/>
                </a:ext>
              </a:extLst>
            </p:cNvPr>
            <p:cNvSpPr/>
            <p:nvPr/>
          </p:nvSpPr>
          <p:spPr>
            <a:xfrm>
              <a:off x="7727339" y="2575060"/>
              <a:ext cx="3181939" cy="1157265"/>
            </a:xfrm>
            <a:prstGeom prst="ellipse">
              <a:avLst/>
            </a:prstGeom>
            <a:solidFill>
              <a:srgbClr val="20ABB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A14A2FB0-D34F-D5CB-4672-EFAC6F4E9DEA}"/>
                </a:ext>
              </a:extLst>
            </p:cNvPr>
            <p:cNvSpPr txBox="1"/>
            <p:nvPr/>
          </p:nvSpPr>
          <p:spPr>
            <a:xfrm>
              <a:off x="7734813" y="2909574"/>
              <a:ext cx="320708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Ribeirão Pires</a:t>
              </a:r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76F91AAA-6036-06EF-7439-1989CF51CB9C}"/>
              </a:ext>
            </a:extLst>
          </p:cNvPr>
          <p:cNvGrpSpPr/>
          <p:nvPr/>
        </p:nvGrpSpPr>
        <p:grpSpPr>
          <a:xfrm>
            <a:off x="441860" y="2828500"/>
            <a:ext cx="3841322" cy="1157265"/>
            <a:chOff x="5814152" y="4904659"/>
            <a:chExt cx="3841322" cy="1157265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0FA84A48-72F4-CE17-41AC-2ABCB9C2720D}"/>
                </a:ext>
              </a:extLst>
            </p:cNvPr>
            <p:cNvSpPr/>
            <p:nvPr/>
          </p:nvSpPr>
          <p:spPr>
            <a:xfrm>
              <a:off x="6136370" y="4904659"/>
              <a:ext cx="3181939" cy="1157265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C76B6053-1BCD-BC6B-5FCC-4FCF7191955E}"/>
                </a:ext>
              </a:extLst>
            </p:cNvPr>
            <p:cNvSpPr txBox="1"/>
            <p:nvPr/>
          </p:nvSpPr>
          <p:spPr>
            <a:xfrm>
              <a:off x="5814152" y="5238815"/>
              <a:ext cx="3841322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Pequenas Cirurgias</a:t>
              </a:r>
            </a:p>
          </p:txBody>
        </p:sp>
      </p:grpSp>
      <p:pic>
        <p:nvPicPr>
          <p:cNvPr id="14" name="Imagem 13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EAB2704F-2781-A7FF-B712-D3794E1542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612" y="1825460"/>
            <a:ext cx="3207080" cy="320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06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6D9769-49C9-3677-9297-A00AD4055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BC2EF743-E2BC-2C99-B910-08B6BAA72C19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19B9286-804C-E731-D3A6-906DAEBFF33D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3EC40882-EF70-E2C2-1765-96F0D3484F8D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8BCDE0BE-C1A8-C116-6170-2E3674AA228E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49886B9F-90C3-DF86-C725-BCF282C5AA5F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5E7B8FE2-86C9-AA85-9167-E1F7DE3D99A5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BD53D325-5320-DCDE-C5CD-CBB8C17E5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92CEAD7A-3FD6-B641-BBD5-538875D62E1E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82392236-F2BC-AEDE-F206-118C2EF75940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AF5FF93-56F8-1FC3-75A7-C66FDA3B0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EF16B1-2D05-7A5D-93C0-E9C31352C799}"/>
              </a:ext>
            </a:extLst>
          </p:cNvPr>
          <p:cNvGrpSpPr/>
          <p:nvPr/>
        </p:nvGrpSpPr>
        <p:grpSpPr>
          <a:xfrm>
            <a:off x="-11423595" y="334146"/>
            <a:ext cx="2589065" cy="1004704"/>
            <a:chOff x="1861930" y="3232739"/>
            <a:chExt cx="2589065" cy="1004704"/>
          </a:xfrm>
        </p:grpSpPr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08922742-12F5-1622-5DF7-7805A999D2B1}"/>
                </a:ext>
              </a:extLst>
            </p:cNvPr>
            <p:cNvSpPr/>
            <p:nvPr/>
          </p:nvSpPr>
          <p:spPr>
            <a:xfrm>
              <a:off x="1970058" y="3232739"/>
              <a:ext cx="2372807" cy="1004704"/>
            </a:xfrm>
            <a:prstGeom prst="ellipse">
              <a:avLst/>
            </a:prstGeom>
            <a:solidFill>
              <a:srgbClr val="20ABB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2AD039CA-5B33-6567-3B51-74EC5F8B80ED}"/>
                </a:ext>
              </a:extLst>
            </p:cNvPr>
            <p:cNvSpPr txBox="1"/>
            <p:nvPr/>
          </p:nvSpPr>
          <p:spPr>
            <a:xfrm>
              <a:off x="1861930" y="3484112"/>
              <a:ext cx="258906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Encaixe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4004AB19-363B-4DF2-E2A9-9D3CC40C746A}"/>
              </a:ext>
            </a:extLst>
          </p:cNvPr>
          <p:cNvGrpSpPr/>
          <p:nvPr/>
        </p:nvGrpSpPr>
        <p:grpSpPr>
          <a:xfrm>
            <a:off x="-8245332" y="2744676"/>
            <a:ext cx="2622898" cy="1004704"/>
            <a:chOff x="3783525" y="1081470"/>
            <a:chExt cx="2622898" cy="1004704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A5973F13-81F8-1DAE-C72B-7A979D19B687}"/>
                </a:ext>
              </a:extLst>
            </p:cNvPr>
            <p:cNvSpPr/>
            <p:nvPr/>
          </p:nvSpPr>
          <p:spPr>
            <a:xfrm>
              <a:off x="3893491" y="1081470"/>
              <a:ext cx="2372807" cy="1004704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07099281-081A-7483-A874-35DE56D72726}"/>
                </a:ext>
              </a:extLst>
            </p:cNvPr>
            <p:cNvSpPr txBox="1"/>
            <p:nvPr/>
          </p:nvSpPr>
          <p:spPr>
            <a:xfrm>
              <a:off x="3783525" y="1260657"/>
              <a:ext cx="2622898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Urgência</a:t>
              </a:r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851AB335-CAA5-D618-56DD-D83252719E63}"/>
              </a:ext>
            </a:extLst>
          </p:cNvPr>
          <p:cNvGrpSpPr/>
          <p:nvPr/>
        </p:nvGrpSpPr>
        <p:grpSpPr>
          <a:xfrm>
            <a:off x="-11720031" y="5092878"/>
            <a:ext cx="3214555" cy="1157265"/>
            <a:chOff x="7727339" y="2575060"/>
            <a:chExt cx="3214555" cy="1157265"/>
          </a:xfrm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3BE1A371-003A-33AC-4122-CD663BEB55D8}"/>
                </a:ext>
              </a:extLst>
            </p:cNvPr>
            <p:cNvSpPr/>
            <p:nvPr/>
          </p:nvSpPr>
          <p:spPr>
            <a:xfrm>
              <a:off x="7727339" y="2575060"/>
              <a:ext cx="3181939" cy="1157265"/>
            </a:xfrm>
            <a:prstGeom prst="ellipse">
              <a:avLst/>
            </a:prstGeom>
            <a:solidFill>
              <a:srgbClr val="20ABB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79FECB7E-2324-469D-8021-F013CCA95EDB}"/>
                </a:ext>
              </a:extLst>
            </p:cNvPr>
            <p:cNvSpPr txBox="1"/>
            <p:nvPr/>
          </p:nvSpPr>
          <p:spPr>
            <a:xfrm>
              <a:off x="7734813" y="2909574"/>
              <a:ext cx="320708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Ribeirão Pires</a:t>
              </a:r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B24EA0A5-AB05-ED05-E0D4-ED0E4083A3E5}"/>
              </a:ext>
            </a:extLst>
          </p:cNvPr>
          <p:cNvGrpSpPr/>
          <p:nvPr/>
        </p:nvGrpSpPr>
        <p:grpSpPr>
          <a:xfrm>
            <a:off x="-15485759" y="2647852"/>
            <a:ext cx="3841322" cy="1157265"/>
            <a:chOff x="5814152" y="4904659"/>
            <a:chExt cx="3841322" cy="1157265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86FA82C2-A556-EE54-F8B5-39375ED145E7}"/>
                </a:ext>
              </a:extLst>
            </p:cNvPr>
            <p:cNvSpPr/>
            <p:nvPr/>
          </p:nvSpPr>
          <p:spPr>
            <a:xfrm>
              <a:off x="6136370" y="4904659"/>
              <a:ext cx="3181939" cy="1157265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ED75AE83-C2F5-E585-4C95-EE071C323657}"/>
                </a:ext>
              </a:extLst>
            </p:cNvPr>
            <p:cNvSpPr txBox="1"/>
            <p:nvPr/>
          </p:nvSpPr>
          <p:spPr>
            <a:xfrm>
              <a:off x="5814152" y="5238815"/>
              <a:ext cx="3841322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Pequenas Cirurgias</a:t>
              </a:r>
            </a:p>
          </p:txBody>
        </p:sp>
      </p:grpSp>
      <p:pic>
        <p:nvPicPr>
          <p:cNvPr id="14" name="Imagem 13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AE7DCE3A-0C22-4152-19B9-D809043BBA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17007" y="1644812"/>
            <a:ext cx="3207080" cy="320708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7147D1F-35E1-7ACA-4670-D052F2952F17}"/>
              </a:ext>
            </a:extLst>
          </p:cNvPr>
          <p:cNvSpPr txBox="1"/>
          <p:nvPr/>
        </p:nvSpPr>
        <p:spPr>
          <a:xfrm>
            <a:off x="1003252" y="1197527"/>
            <a:ext cx="161841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pt-BR" sz="2400" b="1" dirty="0">
                <a:solidFill>
                  <a:srgbClr val="187FB9"/>
                </a:solidFill>
              </a:rPr>
              <a:t>ANTES...</a:t>
            </a:r>
          </a:p>
        </p:txBody>
      </p:sp>
      <p:pic>
        <p:nvPicPr>
          <p:cNvPr id="8" name="Imagem 7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026D863D-E927-1C94-0EDE-EF6605742C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0" t="21097" r="7243" b="21623"/>
          <a:stretch/>
        </p:blipFill>
        <p:spPr>
          <a:xfrm>
            <a:off x="3300652" y="2548219"/>
            <a:ext cx="2461461" cy="1638000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13F0500C-BFD4-CEFB-F20F-0A8996584A6A}"/>
              </a:ext>
            </a:extLst>
          </p:cNvPr>
          <p:cNvSpPr txBox="1"/>
          <p:nvPr/>
        </p:nvSpPr>
        <p:spPr>
          <a:xfrm>
            <a:off x="6542365" y="2784440"/>
            <a:ext cx="4566972" cy="8840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lnSpc>
                <a:spcPct val="150000"/>
              </a:lnSpc>
              <a:defRPr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algn="l"/>
            <a:r>
              <a:rPr lang="pt-BR" dirty="0"/>
              <a:t>Feitas em papel ou por e-mail único, sem histórico, controle ou retorno ágil.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DD1F01-16C7-FFD7-486B-F59BAEAAE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663" y="2309133"/>
            <a:ext cx="1876724" cy="199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538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4FD97-3E14-3618-3DFE-2DCBC1AA7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C23620AE-2727-C316-C677-A801D3310D57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D21380A8-97F9-F981-D921-D3D912D3DF37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F9569836-D319-2BDF-E564-558F0AC40455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1E0798C4-4DD5-BA73-F11D-9763BC138ACB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148F4F5-0448-A7C4-0D09-D061E053BE94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3164E005-9BB9-74CB-A35B-2C13BD691AE9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C429C218-9BC0-30DA-EF4C-3FBBBE861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8C4367AD-1DA5-C385-B50E-1E89F6CCF423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9384E79B-0377-4C0C-4B02-9534AFC453F3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E79EF19-CDE1-F89B-CBE0-44E7BA0CF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Agrupar 17">
            <a:extLst>
              <a:ext uri="{FF2B5EF4-FFF2-40B4-BE49-F238E27FC236}">
                <a16:creationId xmlns:a16="http://schemas.microsoft.com/office/drawing/2014/main" id="{2AAAE31A-002A-AD8D-DA58-E8197D7B5728}"/>
              </a:ext>
            </a:extLst>
          </p:cNvPr>
          <p:cNvGrpSpPr/>
          <p:nvPr/>
        </p:nvGrpSpPr>
        <p:grpSpPr>
          <a:xfrm>
            <a:off x="-11423595" y="334146"/>
            <a:ext cx="2589065" cy="1004704"/>
            <a:chOff x="1861930" y="3232739"/>
            <a:chExt cx="2589065" cy="1004704"/>
          </a:xfrm>
        </p:grpSpPr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F3ABB755-AD20-1396-0FB5-F9B8988AD3BD}"/>
                </a:ext>
              </a:extLst>
            </p:cNvPr>
            <p:cNvSpPr/>
            <p:nvPr/>
          </p:nvSpPr>
          <p:spPr>
            <a:xfrm>
              <a:off x="1970058" y="3232739"/>
              <a:ext cx="2372807" cy="1004704"/>
            </a:xfrm>
            <a:prstGeom prst="ellipse">
              <a:avLst/>
            </a:prstGeom>
            <a:solidFill>
              <a:srgbClr val="20ABB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9223E704-E722-8CC6-A4A4-7053CFB84B4B}"/>
                </a:ext>
              </a:extLst>
            </p:cNvPr>
            <p:cNvSpPr txBox="1"/>
            <p:nvPr/>
          </p:nvSpPr>
          <p:spPr>
            <a:xfrm>
              <a:off x="1861930" y="3484112"/>
              <a:ext cx="2589065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Encaixe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240919DA-E7E3-52C6-D0F1-75DAEEE2EFEC}"/>
              </a:ext>
            </a:extLst>
          </p:cNvPr>
          <p:cNvGrpSpPr/>
          <p:nvPr/>
        </p:nvGrpSpPr>
        <p:grpSpPr>
          <a:xfrm>
            <a:off x="-8245332" y="2744676"/>
            <a:ext cx="2622898" cy="1004704"/>
            <a:chOff x="3783525" y="1081470"/>
            <a:chExt cx="2622898" cy="1004704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DA698FCA-E01C-9E5E-7964-76994744DD3D}"/>
                </a:ext>
              </a:extLst>
            </p:cNvPr>
            <p:cNvSpPr/>
            <p:nvPr/>
          </p:nvSpPr>
          <p:spPr>
            <a:xfrm>
              <a:off x="3893491" y="1081470"/>
              <a:ext cx="2372807" cy="1004704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6A9C6ADD-83A2-875C-CA34-F17CFDEE31AB}"/>
                </a:ext>
              </a:extLst>
            </p:cNvPr>
            <p:cNvSpPr txBox="1"/>
            <p:nvPr/>
          </p:nvSpPr>
          <p:spPr>
            <a:xfrm>
              <a:off x="3783525" y="1260657"/>
              <a:ext cx="2622898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Urgência</a:t>
              </a:r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73F26972-F180-CC8F-6FBC-06DF726A8674}"/>
              </a:ext>
            </a:extLst>
          </p:cNvPr>
          <p:cNvGrpSpPr/>
          <p:nvPr/>
        </p:nvGrpSpPr>
        <p:grpSpPr>
          <a:xfrm>
            <a:off x="-11720031" y="5092878"/>
            <a:ext cx="3214555" cy="1157265"/>
            <a:chOff x="7727339" y="2575060"/>
            <a:chExt cx="3214555" cy="1157265"/>
          </a:xfrm>
        </p:grpSpPr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A0099A5E-F4AB-8669-AF5C-524119B385FE}"/>
                </a:ext>
              </a:extLst>
            </p:cNvPr>
            <p:cNvSpPr/>
            <p:nvPr/>
          </p:nvSpPr>
          <p:spPr>
            <a:xfrm>
              <a:off x="7727339" y="2575060"/>
              <a:ext cx="3181939" cy="1157265"/>
            </a:xfrm>
            <a:prstGeom prst="ellipse">
              <a:avLst/>
            </a:prstGeom>
            <a:solidFill>
              <a:srgbClr val="20ABB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7203BFE4-A459-F007-D2C8-3EB363FE51F8}"/>
                </a:ext>
              </a:extLst>
            </p:cNvPr>
            <p:cNvSpPr txBox="1"/>
            <p:nvPr/>
          </p:nvSpPr>
          <p:spPr>
            <a:xfrm>
              <a:off x="7734813" y="2909574"/>
              <a:ext cx="320708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Ribeirão Pires</a:t>
              </a:r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ABC94AD1-7925-4B1E-EBCD-B415FD78F23D}"/>
              </a:ext>
            </a:extLst>
          </p:cNvPr>
          <p:cNvGrpSpPr/>
          <p:nvPr/>
        </p:nvGrpSpPr>
        <p:grpSpPr>
          <a:xfrm>
            <a:off x="-15485759" y="2647852"/>
            <a:ext cx="3841322" cy="1157265"/>
            <a:chOff x="5814152" y="4904659"/>
            <a:chExt cx="3841322" cy="1157265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053C3F93-ED2E-20BC-DBAD-DE1DD78B459F}"/>
                </a:ext>
              </a:extLst>
            </p:cNvPr>
            <p:cNvSpPr/>
            <p:nvPr/>
          </p:nvSpPr>
          <p:spPr>
            <a:xfrm>
              <a:off x="6136370" y="4904659"/>
              <a:ext cx="3181939" cy="1157265"/>
            </a:xfrm>
            <a:prstGeom prst="ellipse">
              <a:avLst/>
            </a:prstGeom>
            <a:solidFill>
              <a:srgbClr val="187FB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D0CCFD49-5179-15FB-CBA4-A58793EFFFCF}"/>
                </a:ext>
              </a:extLst>
            </p:cNvPr>
            <p:cNvSpPr txBox="1"/>
            <p:nvPr/>
          </p:nvSpPr>
          <p:spPr>
            <a:xfrm>
              <a:off x="5814152" y="5238815"/>
              <a:ext cx="3841322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Solicitações de Pequenas Cirurgias</a:t>
              </a:r>
            </a:p>
          </p:txBody>
        </p:sp>
      </p:grpSp>
      <p:pic>
        <p:nvPicPr>
          <p:cNvPr id="14" name="Imagem 13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608C3BC4-D6D9-CF41-F6A8-B28142F3FB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17007" y="1644812"/>
            <a:ext cx="3207080" cy="320708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5A00F70-5D33-7C92-9A7A-8CCF8088EEE7}"/>
              </a:ext>
            </a:extLst>
          </p:cNvPr>
          <p:cNvSpPr txBox="1"/>
          <p:nvPr/>
        </p:nvSpPr>
        <p:spPr>
          <a:xfrm>
            <a:off x="-3518346" y="1644812"/>
            <a:ext cx="161841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pt-BR" sz="2400" b="1" dirty="0">
                <a:solidFill>
                  <a:srgbClr val="187FB9"/>
                </a:solidFill>
              </a:rPr>
              <a:t>ANTES...</a:t>
            </a:r>
          </a:p>
        </p:txBody>
      </p:sp>
      <p:pic>
        <p:nvPicPr>
          <p:cNvPr id="7" name="Imagem 6" descr="Tela de um aparelho celular&#10;&#10;O conteúdo gerado por IA pode estar incorreto.">
            <a:extLst>
              <a:ext uri="{FF2B5EF4-FFF2-40B4-BE49-F238E27FC236}">
                <a16:creationId xmlns:a16="http://schemas.microsoft.com/office/drawing/2014/main" id="{D242B853-CFCA-86E0-4436-6DC5642FB3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21" t="19293" r="17613" b="16174"/>
          <a:stretch/>
        </p:blipFill>
        <p:spPr>
          <a:xfrm>
            <a:off x="-3740346" y="2536405"/>
            <a:ext cx="617058" cy="612000"/>
          </a:xfrm>
          <a:prstGeom prst="rect">
            <a:avLst/>
          </a:prstGeom>
        </p:spPr>
      </p:pic>
      <p:pic>
        <p:nvPicPr>
          <p:cNvPr id="8" name="Imagem 7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759A325B-09FF-5B33-B39E-F608F74EA2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0" t="21097" r="7243" b="21623"/>
          <a:stretch/>
        </p:blipFill>
        <p:spPr>
          <a:xfrm>
            <a:off x="-2825010" y="2569048"/>
            <a:ext cx="865571" cy="576000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8E381A3A-59E9-ABB0-5451-15287E9E8BAF}"/>
              </a:ext>
            </a:extLst>
          </p:cNvPr>
          <p:cNvSpPr txBox="1"/>
          <p:nvPr/>
        </p:nvSpPr>
        <p:spPr>
          <a:xfrm>
            <a:off x="-3853102" y="3386588"/>
            <a:ext cx="2541190" cy="10313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lnSpc>
                <a:spcPct val="150000"/>
              </a:lnSpc>
              <a:defRPr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algn="l"/>
            <a:r>
              <a:rPr lang="pt-BR" sz="1400" dirty="0"/>
              <a:t>Feitas em papel ou por e-mail único, sem histórico, controle ou retorno ágil.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A731D17-0BF1-AC8E-3BB5-D9E936BCE625}"/>
              </a:ext>
            </a:extLst>
          </p:cNvPr>
          <p:cNvSpPr txBox="1"/>
          <p:nvPr/>
        </p:nvSpPr>
        <p:spPr>
          <a:xfrm>
            <a:off x="600323" y="1194044"/>
            <a:ext cx="270978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pt-BR" sz="2400" b="1" dirty="0">
                <a:solidFill>
                  <a:srgbClr val="187FB9"/>
                </a:solidFill>
              </a:rPr>
              <a:t>COM SLACK...</a:t>
            </a:r>
          </a:p>
        </p:txBody>
      </p:sp>
      <p:pic>
        <p:nvPicPr>
          <p:cNvPr id="26" name="Imagem 25" descr="Ícone&#10;&#10;O conteúdo gerado por IA pode estar incorreto.">
            <a:extLst>
              <a:ext uri="{FF2B5EF4-FFF2-40B4-BE49-F238E27FC236}">
                <a16:creationId xmlns:a16="http://schemas.microsoft.com/office/drawing/2014/main" id="{89E71A79-4935-8E81-414D-AC961257E6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69" t="13031" r="16934" b="13578"/>
          <a:stretch/>
        </p:blipFill>
        <p:spPr>
          <a:xfrm>
            <a:off x="3192578" y="2760592"/>
            <a:ext cx="680913" cy="792000"/>
          </a:xfrm>
          <a:prstGeom prst="rect">
            <a:avLst/>
          </a:prstGeom>
        </p:spPr>
      </p:pic>
      <p:pic>
        <p:nvPicPr>
          <p:cNvPr id="27" name="Imagem 26" descr="Ícone&#10;&#10;O conteúdo gerado por IA pode estar incorreto.">
            <a:extLst>
              <a:ext uri="{FF2B5EF4-FFF2-40B4-BE49-F238E27FC236}">
                <a16:creationId xmlns:a16="http://schemas.microsoft.com/office/drawing/2014/main" id="{1BBDDE60-7C1C-E532-F7E3-BA8D5ABFB7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78" b="12405"/>
          <a:stretch/>
        </p:blipFill>
        <p:spPr>
          <a:xfrm>
            <a:off x="2942843" y="1707473"/>
            <a:ext cx="1078759" cy="792000"/>
          </a:xfrm>
          <a:prstGeom prst="rect">
            <a:avLst/>
          </a:prstGeom>
        </p:spPr>
      </p:pic>
      <p:pic>
        <p:nvPicPr>
          <p:cNvPr id="29" name="Imagem 28" descr="Ícone&#10;&#10;O conteúdo gerado por IA pode estar incorreto.">
            <a:extLst>
              <a:ext uri="{FF2B5EF4-FFF2-40B4-BE49-F238E27FC236}">
                <a16:creationId xmlns:a16="http://schemas.microsoft.com/office/drawing/2014/main" id="{1E90C272-EA29-748F-1BD7-7D8C2CB226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090" y="3666761"/>
            <a:ext cx="792000" cy="792000"/>
          </a:xfrm>
          <a:prstGeom prst="rect">
            <a:avLst/>
          </a:prstGeom>
        </p:spPr>
      </p:pic>
      <p:pic>
        <p:nvPicPr>
          <p:cNvPr id="30" name="Imagem 29" descr="Ícone&#10;&#10;O conteúdo gerado por IA pode estar incorreto.">
            <a:extLst>
              <a:ext uri="{FF2B5EF4-FFF2-40B4-BE49-F238E27FC236}">
                <a16:creationId xmlns:a16="http://schemas.microsoft.com/office/drawing/2014/main" id="{EA86D450-59AE-BFD9-49E7-7E1DBE7EA2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0" t="12657" r="7532" b="14431"/>
          <a:stretch/>
        </p:blipFill>
        <p:spPr>
          <a:xfrm>
            <a:off x="3062978" y="4579174"/>
            <a:ext cx="929273" cy="792000"/>
          </a:xfrm>
          <a:prstGeom prst="rect">
            <a:avLst/>
          </a:prstGeom>
        </p:spPr>
      </p:pic>
      <p:sp>
        <p:nvSpPr>
          <p:cNvPr id="32" name="CaixaDeTexto 31">
            <a:extLst>
              <a:ext uri="{FF2B5EF4-FFF2-40B4-BE49-F238E27FC236}">
                <a16:creationId xmlns:a16="http://schemas.microsoft.com/office/drawing/2014/main" id="{440A3D8D-4A9B-0567-0482-BBF0B440EF67}"/>
              </a:ext>
            </a:extLst>
          </p:cNvPr>
          <p:cNvSpPr txBox="1"/>
          <p:nvPr/>
        </p:nvSpPr>
        <p:spPr>
          <a:xfrm>
            <a:off x="4151112" y="1946080"/>
            <a:ext cx="5326426" cy="3849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lnSpc>
                <a:spcPct val="150000"/>
              </a:lnSpc>
              <a:defRPr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algn="l"/>
            <a:r>
              <a:rPr lang="pt-BR" sz="1400" dirty="0"/>
              <a:t>Criação de canais segmentados por tipo de solicitação.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D7AAF771-7060-A7C0-054B-808FD8A4D965}"/>
              </a:ext>
            </a:extLst>
          </p:cNvPr>
          <p:cNvSpPr txBox="1"/>
          <p:nvPr/>
        </p:nvSpPr>
        <p:spPr>
          <a:xfrm>
            <a:off x="4142240" y="2810645"/>
            <a:ext cx="5326426" cy="3849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lnSpc>
                <a:spcPct val="150000"/>
              </a:lnSpc>
              <a:defRPr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algn="l"/>
            <a:r>
              <a:rPr lang="pt-BR" sz="1400" dirty="0"/>
              <a:t>Fluxo automatizado com prioridade e SLA de até 4h.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F30AD74E-B2A9-78E1-3680-B6CD6644F880}"/>
              </a:ext>
            </a:extLst>
          </p:cNvPr>
          <p:cNvSpPr txBox="1"/>
          <p:nvPr/>
        </p:nvSpPr>
        <p:spPr>
          <a:xfrm>
            <a:off x="4151112" y="3657428"/>
            <a:ext cx="5326426" cy="7081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lnSpc>
                <a:spcPct val="150000"/>
              </a:lnSpc>
              <a:defRPr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algn="l"/>
            <a:r>
              <a:rPr lang="pt-BR" sz="1400" dirty="0"/>
              <a:t>Redução no </a:t>
            </a:r>
            <a:r>
              <a:rPr lang="pt-BR" sz="1400" b="1" dirty="0"/>
              <a:t>TMA</a:t>
            </a:r>
            <a:r>
              <a:rPr lang="pt-BR" sz="1400" dirty="0"/>
              <a:t>, pois o operador não precisa mais se ausentar para explicar o caso.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00464AE0-8048-17A1-B3D9-7395674FB372}"/>
              </a:ext>
            </a:extLst>
          </p:cNvPr>
          <p:cNvSpPr txBox="1"/>
          <p:nvPr/>
        </p:nvSpPr>
        <p:spPr>
          <a:xfrm>
            <a:off x="4151112" y="4579174"/>
            <a:ext cx="5326426" cy="7081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pt-BR"/>
            </a:defPPr>
            <a:lvl1pPr algn="just">
              <a:lnSpc>
                <a:spcPct val="150000"/>
              </a:lnSpc>
              <a:defRPr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algn="l"/>
            <a:r>
              <a:rPr lang="pt-BR" sz="1400" b="1" dirty="0"/>
              <a:t>Aumento da satisfação do paciente</a:t>
            </a:r>
            <a:r>
              <a:rPr lang="pt-BR" sz="1400" dirty="0"/>
              <a:t>, evitando </a:t>
            </a:r>
            <a:r>
              <a:rPr lang="pt-BR" sz="1400" dirty="0" err="1"/>
              <a:t>re-contato</a:t>
            </a:r>
            <a:r>
              <a:rPr lang="pt-BR" sz="1400" dirty="0"/>
              <a:t> e frustração.</a:t>
            </a:r>
          </a:p>
        </p:txBody>
      </p:sp>
    </p:spTree>
    <p:extLst>
      <p:ext uri="{BB962C8B-B14F-4D97-AF65-F5344CB8AC3E}">
        <p14:creationId xmlns:p14="http://schemas.microsoft.com/office/powerpoint/2010/main" val="2510965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2" grpId="0"/>
      <p:bldP spid="33" grpId="0"/>
      <p:bldP spid="36" grpId="0"/>
      <p:bldP spid="3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90973-61C2-C392-8B4E-53B07B9C4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9BEB92A4-7ACA-5AC7-E555-AD21348E9CA6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5DD9A90-2877-49EE-1102-3718EFCB1411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15A8732B-49DC-DCAB-7D73-76218BFF79FD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91CD07BF-10A9-0E42-41E5-6896D1A7516F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0DA57F4-2A60-755A-1342-6436C90CE824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62597BFC-50AD-04D9-FA3B-7A2E4E604EC0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02311A76-4F95-0DF9-96D0-10D06BAA0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129B94FD-97AA-FE56-322D-1A63BBB8F9C2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8145DE6D-8A60-EF5A-3E4F-48F5905E5254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85B6904-1296-4A92-79F3-D0E78F8CD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96EDB12-A5B9-6772-6733-01ED96B5575C}"/>
              </a:ext>
            </a:extLst>
          </p:cNvPr>
          <p:cNvSpPr txBox="1"/>
          <p:nvPr/>
        </p:nvSpPr>
        <p:spPr>
          <a:xfrm>
            <a:off x="600324" y="1194044"/>
            <a:ext cx="379805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pt-BR" sz="2400" b="1" dirty="0">
                <a:solidFill>
                  <a:srgbClr val="187FB9"/>
                </a:solidFill>
              </a:rPr>
              <a:t>COM ISSO OBTIVEMOS...</a:t>
            </a:r>
          </a:p>
        </p:txBody>
      </p:sp>
      <p:pic>
        <p:nvPicPr>
          <p:cNvPr id="17" name="Imagem 16" descr="Logotipo&#10;&#10;O conteúdo gerado por IA pode estar incorreto.">
            <a:extLst>
              <a:ext uri="{FF2B5EF4-FFF2-40B4-BE49-F238E27FC236}">
                <a16:creationId xmlns:a16="http://schemas.microsoft.com/office/drawing/2014/main" id="{1B161ED4-CC49-8887-83A0-01B3158CAD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5" b="13587"/>
          <a:stretch/>
        </p:blipFill>
        <p:spPr>
          <a:xfrm>
            <a:off x="7197239" y="1767618"/>
            <a:ext cx="4321032" cy="305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675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286F3-6797-14B4-1C7D-3DE9EDE17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F00111B8-6400-BC18-0DC5-AB61824CAD4F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24507FC-94F1-2EE1-5B37-EBB404C182C3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103F423F-290A-EBC4-E95A-01BFD78E58FD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2EAF549C-5EB7-7076-6BE0-89097170D618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04E725B-FCFA-9216-A0A9-19873EF3EA27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2092135A-9128-F257-1BCA-4CF2DDCF0CC5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676607F6-D107-0D23-649F-3B771EDF3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005D9BB9-B36E-8684-5750-EFFE411D6603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3459E24C-A59F-BB8D-5157-C3F539DC50AE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03EF2FA-95FD-C755-81EC-3AA581BA7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E8C723C-979A-1E89-910E-A94D4BBC252C}"/>
              </a:ext>
            </a:extLst>
          </p:cNvPr>
          <p:cNvSpPr txBox="1"/>
          <p:nvPr/>
        </p:nvSpPr>
        <p:spPr>
          <a:xfrm>
            <a:off x="600324" y="1194044"/>
            <a:ext cx="379805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pt-BR" sz="2400" b="1" dirty="0">
                <a:solidFill>
                  <a:srgbClr val="187FB9"/>
                </a:solidFill>
              </a:rPr>
              <a:t>COM ISSO OBTIVEMOS...</a:t>
            </a:r>
          </a:p>
        </p:txBody>
      </p:sp>
      <p:pic>
        <p:nvPicPr>
          <p:cNvPr id="17" name="Imagem 16" descr="Logotipo&#10;&#10;O conteúdo gerado por IA pode estar incorreto.">
            <a:extLst>
              <a:ext uri="{FF2B5EF4-FFF2-40B4-BE49-F238E27FC236}">
                <a16:creationId xmlns:a16="http://schemas.microsoft.com/office/drawing/2014/main" id="{727455F5-A077-123F-6F69-79D8DF4188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5" b="13587"/>
          <a:stretch/>
        </p:blipFill>
        <p:spPr>
          <a:xfrm>
            <a:off x="-4862488" y="1759525"/>
            <a:ext cx="4321032" cy="3055716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02E2799-1B6D-A06F-0108-78C1BB7BE8FF}"/>
              </a:ext>
            </a:extLst>
          </p:cNvPr>
          <p:cNvSpPr txBox="1"/>
          <p:nvPr/>
        </p:nvSpPr>
        <p:spPr>
          <a:xfrm>
            <a:off x="2521379" y="2135812"/>
            <a:ext cx="3308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187FB9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Solicitações de encaixe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A31CCBC4-D04F-51C7-69DE-3D4FD4DC7557}"/>
              </a:ext>
            </a:extLst>
          </p:cNvPr>
          <p:cNvGrpSpPr/>
          <p:nvPr/>
        </p:nvGrpSpPr>
        <p:grpSpPr>
          <a:xfrm>
            <a:off x="1511409" y="2008955"/>
            <a:ext cx="938460" cy="585892"/>
            <a:chOff x="3459920" y="2006023"/>
            <a:chExt cx="938460" cy="585892"/>
          </a:xfrm>
        </p:grpSpPr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4DE818B8-A473-3E2A-7A68-EA08C213FA14}"/>
                </a:ext>
              </a:extLst>
            </p:cNvPr>
            <p:cNvSpPr txBox="1"/>
            <p:nvPr/>
          </p:nvSpPr>
          <p:spPr>
            <a:xfrm>
              <a:off x="3586718" y="2133292"/>
              <a:ext cx="756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20ABB0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293</a:t>
              </a:r>
            </a:p>
          </p:txBody>
        </p:sp>
        <p:sp>
          <p:nvSpPr>
            <p:cNvPr id="9" name="Retângulo: Único Canto Arredondado 8">
              <a:extLst>
                <a:ext uri="{FF2B5EF4-FFF2-40B4-BE49-F238E27FC236}">
                  <a16:creationId xmlns:a16="http://schemas.microsoft.com/office/drawing/2014/main" id="{E5286CD6-EA97-0406-BB08-CB37B82F8FFF}"/>
                </a:ext>
              </a:extLst>
            </p:cNvPr>
            <p:cNvSpPr/>
            <p:nvPr/>
          </p:nvSpPr>
          <p:spPr>
            <a:xfrm>
              <a:off x="3459920" y="2006023"/>
              <a:ext cx="938460" cy="585892"/>
            </a:xfrm>
            <a:prstGeom prst="round1Rect">
              <a:avLst/>
            </a:prstGeom>
            <a:noFill/>
            <a:ln w="28575">
              <a:solidFill>
                <a:srgbClr val="187FB9"/>
              </a:solidFill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5F9A882-6DE7-7D2B-3ABF-5A9DC0ECD9CB}"/>
              </a:ext>
            </a:extLst>
          </p:cNvPr>
          <p:cNvSpPr txBox="1"/>
          <p:nvPr/>
        </p:nvSpPr>
        <p:spPr>
          <a:xfrm>
            <a:off x="3459839" y="3102644"/>
            <a:ext cx="3308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Solicitações de Ribeirão Pires</a:t>
            </a:r>
          </a:p>
        </p:txBody>
      </p: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F8711772-7F5B-4082-4F9D-304DCA8C3010}"/>
              </a:ext>
            </a:extLst>
          </p:cNvPr>
          <p:cNvGrpSpPr/>
          <p:nvPr/>
        </p:nvGrpSpPr>
        <p:grpSpPr>
          <a:xfrm>
            <a:off x="2449869" y="2975375"/>
            <a:ext cx="938460" cy="585892"/>
            <a:chOff x="3453748" y="2820825"/>
            <a:chExt cx="938460" cy="585892"/>
          </a:xfrm>
        </p:grpSpPr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FA0BB049-9E1C-6B36-CBB6-E7F04803A2D4}"/>
                </a:ext>
              </a:extLst>
            </p:cNvPr>
            <p:cNvSpPr txBox="1"/>
            <p:nvPr/>
          </p:nvSpPr>
          <p:spPr>
            <a:xfrm>
              <a:off x="3580546" y="2948094"/>
              <a:ext cx="756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187FB9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126</a:t>
              </a:r>
            </a:p>
          </p:txBody>
        </p:sp>
        <p:sp>
          <p:nvSpPr>
            <p:cNvPr id="21" name="Retângulo: Único Canto Arredondado 20">
              <a:extLst>
                <a:ext uri="{FF2B5EF4-FFF2-40B4-BE49-F238E27FC236}">
                  <a16:creationId xmlns:a16="http://schemas.microsoft.com/office/drawing/2014/main" id="{5769A0D8-3454-2AC6-D60D-20E7AB9DAA21}"/>
                </a:ext>
              </a:extLst>
            </p:cNvPr>
            <p:cNvSpPr/>
            <p:nvPr/>
          </p:nvSpPr>
          <p:spPr>
            <a:xfrm>
              <a:off x="3453748" y="2820825"/>
              <a:ext cx="938460" cy="585892"/>
            </a:xfrm>
            <a:prstGeom prst="round1Rect">
              <a:avLst/>
            </a:prstGeom>
            <a:noFill/>
            <a:ln w="28575">
              <a:solidFill>
                <a:srgbClr val="20ABB0"/>
              </a:solidFill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90F32A6E-F7A0-CD0E-F5C6-5F92DE1509EA}"/>
              </a:ext>
            </a:extLst>
          </p:cNvPr>
          <p:cNvSpPr txBox="1"/>
          <p:nvPr/>
        </p:nvSpPr>
        <p:spPr>
          <a:xfrm>
            <a:off x="4371815" y="4020446"/>
            <a:ext cx="3308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187FB9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Solicitações de Urgência</a:t>
            </a:r>
          </a:p>
        </p:txBody>
      </p: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6A112901-8681-C4F5-3D61-22281EB103E7}"/>
              </a:ext>
            </a:extLst>
          </p:cNvPr>
          <p:cNvGrpSpPr/>
          <p:nvPr/>
        </p:nvGrpSpPr>
        <p:grpSpPr>
          <a:xfrm>
            <a:off x="3388329" y="3912121"/>
            <a:ext cx="938460" cy="585892"/>
            <a:chOff x="3453748" y="3635627"/>
            <a:chExt cx="938460" cy="585892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C8C980F3-9722-1FFD-9985-8AD403457DA1}"/>
                </a:ext>
              </a:extLst>
            </p:cNvPr>
            <p:cNvSpPr txBox="1"/>
            <p:nvPr/>
          </p:nvSpPr>
          <p:spPr>
            <a:xfrm>
              <a:off x="3580546" y="3762896"/>
              <a:ext cx="756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20ABB0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65</a:t>
              </a:r>
            </a:p>
          </p:txBody>
        </p:sp>
        <p:sp>
          <p:nvSpPr>
            <p:cNvPr id="26" name="Retângulo: Único Canto Arredondado 25">
              <a:extLst>
                <a:ext uri="{FF2B5EF4-FFF2-40B4-BE49-F238E27FC236}">
                  <a16:creationId xmlns:a16="http://schemas.microsoft.com/office/drawing/2014/main" id="{F18F2A5D-62E5-E22A-20D7-A28D440A1F9F}"/>
                </a:ext>
              </a:extLst>
            </p:cNvPr>
            <p:cNvSpPr/>
            <p:nvPr/>
          </p:nvSpPr>
          <p:spPr>
            <a:xfrm>
              <a:off x="3453748" y="3635627"/>
              <a:ext cx="938460" cy="585892"/>
            </a:xfrm>
            <a:prstGeom prst="round1Rect">
              <a:avLst/>
            </a:prstGeom>
            <a:noFill/>
            <a:ln w="28575">
              <a:solidFill>
                <a:srgbClr val="187FB9"/>
              </a:solidFill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4DC410F-050D-9274-5E44-65BC665ACD67}"/>
              </a:ext>
            </a:extLst>
          </p:cNvPr>
          <p:cNvSpPr txBox="1"/>
          <p:nvPr/>
        </p:nvSpPr>
        <p:spPr>
          <a:xfrm>
            <a:off x="5358815" y="4938910"/>
            <a:ext cx="38373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Solicitações de Pequenas Cirurgias</a:t>
            </a:r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28387767-70A5-CECF-D49B-97DEEAE132A6}"/>
              </a:ext>
            </a:extLst>
          </p:cNvPr>
          <p:cNvGrpSpPr/>
          <p:nvPr/>
        </p:nvGrpSpPr>
        <p:grpSpPr>
          <a:xfrm>
            <a:off x="4328227" y="4815241"/>
            <a:ext cx="938460" cy="585892"/>
            <a:chOff x="3447576" y="4450430"/>
            <a:chExt cx="938460" cy="585892"/>
          </a:xfrm>
        </p:grpSpPr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DD990C9F-82E6-04A9-2833-903D5689ED2D}"/>
                </a:ext>
              </a:extLst>
            </p:cNvPr>
            <p:cNvSpPr txBox="1"/>
            <p:nvPr/>
          </p:nvSpPr>
          <p:spPr>
            <a:xfrm>
              <a:off x="3574374" y="4577699"/>
              <a:ext cx="756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187FB9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22</a:t>
              </a:r>
            </a:p>
          </p:txBody>
        </p:sp>
        <p:sp>
          <p:nvSpPr>
            <p:cNvPr id="30" name="Retângulo: Único Canto Arredondado 29">
              <a:extLst>
                <a:ext uri="{FF2B5EF4-FFF2-40B4-BE49-F238E27FC236}">
                  <a16:creationId xmlns:a16="http://schemas.microsoft.com/office/drawing/2014/main" id="{7C4B75E0-DF54-CFDD-FA21-1870C75759A3}"/>
                </a:ext>
              </a:extLst>
            </p:cNvPr>
            <p:cNvSpPr/>
            <p:nvPr/>
          </p:nvSpPr>
          <p:spPr>
            <a:xfrm>
              <a:off x="3447576" y="4450430"/>
              <a:ext cx="938460" cy="585892"/>
            </a:xfrm>
            <a:prstGeom prst="round1Rect">
              <a:avLst/>
            </a:prstGeom>
            <a:noFill/>
            <a:ln w="28575">
              <a:solidFill>
                <a:srgbClr val="20ABB0"/>
              </a:solidFill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519734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  <p:bldP spid="25" grpId="0"/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A28CE-3408-0F27-BDFA-19A8A2022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4D156845-A385-A2E3-EC5B-FDE0D927AAAD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878B0541-42EB-2274-37AB-A2B1E2D63AF2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B6751DEA-A976-7A7C-4CE7-C6E53C3FD308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B2AC996D-F4EE-3BC9-250F-816C93794338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0CC47505-54A7-BFB4-0638-E3A0EAF35D36}"/>
              </a:ext>
            </a:extLst>
          </p:cNvPr>
          <p:cNvSpPr/>
          <p:nvPr/>
        </p:nvSpPr>
        <p:spPr>
          <a:xfrm>
            <a:off x="0" y="2362685"/>
            <a:ext cx="7897658" cy="2132630"/>
          </a:xfrm>
          <a:prstGeom prst="rect">
            <a:avLst/>
          </a:prstGeom>
          <a:solidFill>
            <a:srgbClr val="187FB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9441463-548B-3FA1-14BE-BDE7CEF80663}"/>
              </a:ext>
            </a:extLst>
          </p:cNvPr>
          <p:cNvSpPr txBox="1"/>
          <p:nvPr/>
        </p:nvSpPr>
        <p:spPr>
          <a:xfrm>
            <a:off x="347241" y="2870522"/>
            <a:ext cx="66901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CONMEDI</a:t>
            </a:r>
            <a:br>
              <a:rPr lang="pt-BR" sz="4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Central de agendamentos</a:t>
            </a:r>
            <a:endParaRPr lang="pt-BR" sz="48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431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05D52-33B1-CDB7-6E14-E741A6B78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9E5CE9EA-3195-A2E1-FFFF-99DBF88A304A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2FB9A76-620F-AA12-EDBE-B2AE23994433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F2DAF011-72FD-A1BA-D1F5-52F17FE302AF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9F117082-532D-DA13-D985-6D219B5CDDCD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BC770E0-F850-3FDC-89C0-443320AAB542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1797FD39-9FF4-355E-F5B7-13736FE148F0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1DE53DA9-EE2E-841E-B997-BDC1E567E8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EEAD31B4-75B3-C55B-F3F2-1153E96EDC8E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03F4F499-3929-4993-C882-145491CB9BC6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1C839ED-9F95-153E-9EA9-5E6F450F6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5A5E9ED6-5D4C-31EF-7A25-CE1E0AECD6B7}"/>
              </a:ext>
            </a:extLst>
          </p:cNvPr>
          <p:cNvSpPr txBox="1"/>
          <p:nvPr/>
        </p:nvSpPr>
        <p:spPr>
          <a:xfrm>
            <a:off x="600324" y="1194044"/>
            <a:ext cx="379805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pt-BR" sz="2400" b="1" dirty="0">
                <a:solidFill>
                  <a:srgbClr val="187FB9"/>
                </a:solidFill>
              </a:rPr>
              <a:t>E TAMBÉM...</a:t>
            </a:r>
          </a:p>
        </p:txBody>
      </p:sp>
      <p:pic>
        <p:nvPicPr>
          <p:cNvPr id="17" name="Imagem 16" descr="Logotipo&#10;&#10;O conteúdo gerado por IA pode estar incorreto.">
            <a:extLst>
              <a:ext uri="{FF2B5EF4-FFF2-40B4-BE49-F238E27FC236}">
                <a16:creationId xmlns:a16="http://schemas.microsoft.com/office/drawing/2014/main" id="{0FEF15E7-C531-A0B6-6552-161C055D5B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5" b="13587"/>
          <a:stretch/>
        </p:blipFill>
        <p:spPr>
          <a:xfrm>
            <a:off x="-13436394" y="1982904"/>
            <a:ext cx="4321032" cy="3055716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AF26363-5D4F-D67D-3F8A-B42403BB5399}"/>
              </a:ext>
            </a:extLst>
          </p:cNvPr>
          <p:cNvSpPr txBox="1"/>
          <p:nvPr/>
        </p:nvSpPr>
        <p:spPr>
          <a:xfrm>
            <a:off x="-6898858" y="2109761"/>
            <a:ext cx="3308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187FB9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Solicitações de encaixe</a:t>
            </a:r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BC766E3C-6EA5-7196-5BBF-098EBC4F5183}"/>
              </a:ext>
            </a:extLst>
          </p:cNvPr>
          <p:cNvGrpSpPr/>
          <p:nvPr/>
        </p:nvGrpSpPr>
        <p:grpSpPr>
          <a:xfrm>
            <a:off x="-7908828" y="1982904"/>
            <a:ext cx="938460" cy="585892"/>
            <a:chOff x="3459920" y="2006023"/>
            <a:chExt cx="938460" cy="585892"/>
          </a:xfrm>
        </p:grpSpPr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34320AD4-8D5C-4E56-C86F-BA5E33D9E99E}"/>
                </a:ext>
              </a:extLst>
            </p:cNvPr>
            <p:cNvSpPr txBox="1"/>
            <p:nvPr/>
          </p:nvSpPr>
          <p:spPr>
            <a:xfrm>
              <a:off x="3586718" y="2133292"/>
              <a:ext cx="756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20ABB0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293</a:t>
              </a:r>
            </a:p>
          </p:txBody>
        </p:sp>
        <p:sp>
          <p:nvSpPr>
            <p:cNvPr id="9" name="Retângulo: Único Canto Arredondado 8">
              <a:extLst>
                <a:ext uri="{FF2B5EF4-FFF2-40B4-BE49-F238E27FC236}">
                  <a16:creationId xmlns:a16="http://schemas.microsoft.com/office/drawing/2014/main" id="{9F594A43-CA15-F627-B4DE-255F664780B4}"/>
                </a:ext>
              </a:extLst>
            </p:cNvPr>
            <p:cNvSpPr/>
            <p:nvPr/>
          </p:nvSpPr>
          <p:spPr>
            <a:xfrm>
              <a:off x="3459920" y="2006023"/>
              <a:ext cx="938460" cy="585892"/>
            </a:xfrm>
            <a:prstGeom prst="round1Rect">
              <a:avLst/>
            </a:prstGeom>
            <a:noFill/>
            <a:ln w="28575">
              <a:solidFill>
                <a:srgbClr val="187FB9"/>
              </a:solidFill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0D45706-2322-18F8-0FF2-E0E155F27689}"/>
              </a:ext>
            </a:extLst>
          </p:cNvPr>
          <p:cNvSpPr txBox="1"/>
          <p:nvPr/>
        </p:nvSpPr>
        <p:spPr>
          <a:xfrm>
            <a:off x="-5960398" y="3076593"/>
            <a:ext cx="3308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Solicitações de Ribeirão Pires</a:t>
            </a:r>
          </a:p>
        </p:txBody>
      </p: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8D51E565-18B3-5A16-F2DC-FB93C9142AE5}"/>
              </a:ext>
            </a:extLst>
          </p:cNvPr>
          <p:cNvGrpSpPr/>
          <p:nvPr/>
        </p:nvGrpSpPr>
        <p:grpSpPr>
          <a:xfrm>
            <a:off x="-6970368" y="2949324"/>
            <a:ext cx="938460" cy="585892"/>
            <a:chOff x="3453748" y="2820825"/>
            <a:chExt cx="938460" cy="585892"/>
          </a:xfrm>
        </p:grpSpPr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8AF1E610-EEB9-2984-6974-01CE13E8140A}"/>
                </a:ext>
              </a:extLst>
            </p:cNvPr>
            <p:cNvSpPr txBox="1"/>
            <p:nvPr/>
          </p:nvSpPr>
          <p:spPr>
            <a:xfrm>
              <a:off x="3580546" y="2948094"/>
              <a:ext cx="756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187FB9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126</a:t>
              </a:r>
            </a:p>
          </p:txBody>
        </p:sp>
        <p:sp>
          <p:nvSpPr>
            <p:cNvPr id="21" name="Retângulo: Único Canto Arredondado 20">
              <a:extLst>
                <a:ext uri="{FF2B5EF4-FFF2-40B4-BE49-F238E27FC236}">
                  <a16:creationId xmlns:a16="http://schemas.microsoft.com/office/drawing/2014/main" id="{F01E78A0-C1A8-2D36-9167-4887B220C373}"/>
                </a:ext>
              </a:extLst>
            </p:cNvPr>
            <p:cNvSpPr/>
            <p:nvPr/>
          </p:nvSpPr>
          <p:spPr>
            <a:xfrm>
              <a:off x="3453748" y="2820825"/>
              <a:ext cx="938460" cy="585892"/>
            </a:xfrm>
            <a:prstGeom prst="round1Rect">
              <a:avLst/>
            </a:prstGeom>
            <a:noFill/>
            <a:ln w="28575">
              <a:solidFill>
                <a:srgbClr val="20ABB0"/>
              </a:solidFill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AC609A8-8908-3E1F-191D-834A445DAEE9}"/>
              </a:ext>
            </a:extLst>
          </p:cNvPr>
          <p:cNvSpPr txBox="1"/>
          <p:nvPr/>
        </p:nvSpPr>
        <p:spPr>
          <a:xfrm>
            <a:off x="-5048422" y="3994395"/>
            <a:ext cx="3308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187FB9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Solicitações de Urgência</a:t>
            </a:r>
          </a:p>
        </p:txBody>
      </p: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54EDE4B0-7A4F-58B5-C9FA-F2ABEB9E074A}"/>
              </a:ext>
            </a:extLst>
          </p:cNvPr>
          <p:cNvGrpSpPr/>
          <p:nvPr/>
        </p:nvGrpSpPr>
        <p:grpSpPr>
          <a:xfrm>
            <a:off x="-6031908" y="3886070"/>
            <a:ext cx="938460" cy="585892"/>
            <a:chOff x="3453748" y="3635627"/>
            <a:chExt cx="938460" cy="585892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501C88EE-A307-F811-334F-D52948153668}"/>
                </a:ext>
              </a:extLst>
            </p:cNvPr>
            <p:cNvSpPr txBox="1"/>
            <p:nvPr/>
          </p:nvSpPr>
          <p:spPr>
            <a:xfrm>
              <a:off x="3580546" y="3762896"/>
              <a:ext cx="756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20ABB0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65</a:t>
              </a:r>
            </a:p>
          </p:txBody>
        </p:sp>
        <p:sp>
          <p:nvSpPr>
            <p:cNvPr id="26" name="Retângulo: Único Canto Arredondado 25">
              <a:extLst>
                <a:ext uri="{FF2B5EF4-FFF2-40B4-BE49-F238E27FC236}">
                  <a16:creationId xmlns:a16="http://schemas.microsoft.com/office/drawing/2014/main" id="{77336290-4EE5-C651-416E-A34EFFB5A936}"/>
                </a:ext>
              </a:extLst>
            </p:cNvPr>
            <p:cNvSpPr/>
            <p:nvPr/>
          </p:nvSpPr>
          <p:spPr>
            <a:xfrm>
              <a:off x="3453748" y="3635627"/>
              <a:ext cx="938460" cy="585892"/>
            </a:xfrm>
            <a:prstGeom prst="round1Rect">
              <a:avLst/>
            </a:prstGeom>
            <a:noFill/>
            <a:ln w="28575">
              <a:solidFill>
                <a:srgbClr val="187FB9"/>
              </a:solidFill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9A6791C2-A90D-6116-0C20-3F98F5669A1A}"/>
              </a:ext>
            </a:extLst>
          </p:cNvPr>
          <p:cNvSpPr txBox="1"/>
          <p:nvPr/>
        </p:nvSpPr>
        <p:spPr>
          <a:xfrm>
            <a:off x="-4061422" y="4912859"/>
            <a:ext cx="38373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Solicitações de Pequenas Cirurgias</a:t>
            </a:r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74AC993A-0FFC-AA8E-90C4-20D62E84160C}"/>
              </a:ext>
            </a:extLst>
          </p:cNvPr>
          <p:cNvGrpSpPr/>
          <p:nvPr/>
        </p:nvGrpSpPr>
        <p:grpSpPr>
          <a:xfrm>
            <a:off x="-5092010" y="4789190"/>
            <a:ext cx="938460" cy="585892"/>
            <a:chOff x="3447576" y="4450430"/>
            <a:chExt cx="938460" cy="585892"/>
          </a:xfrm>
        </p:grpSpPr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6667AF73-3A5B-E107-972E-045096672491}"/>
                </a:ext>
              </a:extLst>
            </p:cNvPr>
            <p:cNvSpPr txBox="1"/>
            <p:nvPr/>
          </p:nvSpPr>
          <p:spPr>
            <a:xfrm>
              <a:off x="3574374" y="4577699"/>
              <a:ext cx="756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>
                  <a:solidFill>
                    <a:srgbClr val="187FB9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22</a:t>
              </a:r>
            </a:p>
          </p:txBody>
        </p:sp>
        <p:sp>
          <p:nvSpPr>
            <p:cNvPr id="30" name="Retângulo: Único Canto Arredondado 29">
              <a:extLst>
                <a:ext uri="{FF2B5EF4-FFF2-40B4-BE49-F238E27FC236}">
                  <a16:creationId xmlns:a16="http://schemas.microsoft.com/office/drawing/2014/main" id="{72B6A8E4-80E0-4C02-B603-BC2357769A22}"/>
                </a:ext>
              </a:extLst>
            </p:cNvPr>
            <p:cNvSpPr/>
            <p:nvPr/>
          </p:nvSpPr>
          <p:spPr>
            <a:xfrm>
              <a:off x="3447576" y="4450430"/>
              <a:ext cx="938460" cy="585892"/>
            </a:xfrm>
            <a:prstGeom prst="round1Rect">
              <a:avLst/>
            </a:prstGeom>
            <a:noFill/>
            <a:ln w="28575">
              <a:solidFill>
                <a:srgbClr val="20ABB0"/>
              </a:solidFill>
              <a:prstDash val="dash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A0669A87-2979-2518-9926-095EF6E757DC}"/>
              </a:ext>
            </a:extLst>
          </p:cNvPr>
          <p:cNvSpPr txBox="1"/>
          <p:nvPr/>
        </p:nvSpPr>
        <p:spPr>
          <a:xfrm>
            <a:off x="591711" y="2155127"/>
            <a:ext cx="6238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187FB9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Um aumento significativo na nossa produtividade</a:t>
            </a:r>
          </a:p>
        </p:txBody>
      </p:sp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AA59A93E-7C3B-A3CC-DBF2-42B101ABE4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4169749"/>
              </p:ext>
            </p:extLst>
          </p:nvPr>
        </p:nvGraphicFramePr>
        <p:xfrm>
          <a:off x="5809280" y="1536700"/>
          <a:ext cx="5176909" cy="430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5BF04CA0-881F-DA79-C60A-EBF7C0CAF2C2}"/>
              </a:ext>
            </a:extLst>
          </p:cNvPr>
          <p:cNvCxnSpPr>
            <a:cxnSpLocks/>
          </p:cNvCxnSpPr>
          <p:nvPr/>
        </p:nvCxnSpPr>
        <p:spPr>
          <a:xfrm flipV="1">
            <a:off x="7153568" y="2051581"/>
            <a:ext cx="2648323" cy="26112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223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8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8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8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8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0"/>
                            </p:stCondLst>
                            <p:childTnLst>
                              <p:par>
                                <p:cTn id="3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Graphic spid="8" grpId="0" uiExpand="1">
        <p:bldSub>
          <a:bldChart bld="seriesEl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CB2D3C9F-7C71-48E3-A21D-98C2D1289895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0FFE9C0-91D8-4B6E-A632-4921EB26C2FC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03118383-BC75-432D-AC07-2D9231EA642C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248E3C43-B3BE-4C56-AFF5-63BA530080B5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B647372-00EA-4A1D-9536-B92E2E887255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B9230CD7-23BC-4970-AEF7-107DB3804585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C9EC8E4A-B725-4796-A9AA-3BC479F47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49EAD0E4-38FF-42D4-9038-D99A991FB1C9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C45A9289-B8C1-40CF-8341-B6C6885B217C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139B2621-AE5D-4F02-B82C-B7A5B43225D9}"/>
              </a:ext>
            </a:extLst>
          </p:cNvPr>
          <p:cNvGrpSpPr/>
          <p:nvPr/>
        </p:nvGrpSpPr>
        <p:grpSpPr>
          <a:xfrm>
            <a:off x="4248905" y="5261542"/>
            <a:ext cx="3543373" cy="1194918"/>
            <a:chOff x="3755923" y="3663329"/>
            <a:chExt cx="7176629" cy="2341895"/>
          </a:xfrm>
        </p:grpSpPr>
        <p:pic>
          <p:nvPicPr>
            <p:cNvPr id="15" name="Imagem 14" descr="Código QR&#10;&#10;Descrição gerada automaticamente">
              <a:extLst>
                <a:ext uri="{FF2B5EF4-FFF2-40B4-BE49-F238E27FC236}">
                  <a16:creationId xmlns:a16="http://schemas.microsoft.com/office/drawing/2014/main" id="{7BD71B91-1C81-4FB0-8A2C-3F6FB202A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5923" y="3789718"/>
              <a:ext cx="2215506" cy="2215506"/>
            </a:xfrm>
            <a:prstGeom prst="rect">
              <a:avLst/>
            </a:prstGeom>
          </p:spPr>
        </p:pic>
        <p:pic>
          <p:nvPicPr>
            <p:cNvPr id="17" name="Imagem 16" descr="Ícone&#10;&#10;Descrição gerada automaticamente">
              <a:extLst>
                <a:ext uri="{FF2B5EF4-FFF2-40B4-BE49-F238E27FC236}">
                  <a16:creationId xmlns:a16="http://schemas.microsoft.com/office/drawing/2014/main" id="{0F889284-9CDA-40AD-B1CB-DB5713D679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75965" t="-807" r="75965" b="60421"/>
            <a:stretch/>
          </p:blipFill>
          <p:spPr>
            <a:xfrm>
              <a:off x="4993930" y="3942260"/>
              <a:ext cx="1579064" cy="491957"/>
            </a:xfrm>
            <a:prstGeom prst="rect">
              <a:avLst/>
            </a:prstGeom>
          </p:spPr>
        </p:pic>
        <p:pic>
          <p:nvPicPr>
            <p:cNvPr id="18" name="Imagem 17" descr="Ícone&#10;&#10;Descrição gerada automaticamente">
              <a:extLst>
                <a:ext uri="{FF2B5EF4-FFF2-40B4-BE49-F238E27FC236}">
                  <a16:creationId xmlns:a16="http://schemas.microsoft.com/office/drawing/2014/main" id="{ECE702A5-DF68-4171-AE33-74474DFA72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35" t="-10760" r="37049" b="60422"/>
            <a:stretch/>
          </p:blipFill>
          <p:spPr>
            <a:xfrm>
              <a:off x="6035254" y="4513179"/>
              <a:ext cx="614515" cy="613187"/>
            </a:xfrm>
            <a:prstGeom prst="rect">
              <a:avLst/>
            </a:prstGeom>
          </p:spPr>
        </p:pic>
        <p:pic>
          <p:nvPicPr>
            <p:cNvPr id="19" name="Imagem 18" descr="Ícone&#10;&#10;Descrição gerada automaticamente">
              <a:extLst>
                <a:ext uri="{FF2B5EF4-FFF2-40B4-BE49-F238E27FC236}">
                  <a16:creationId xmlns:a16="http://schemas.microsoft.com/office/drawing/2014/main" id="{1F0ACB1C-122D-46D3-806B-ABE0EA8CB8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789" t="56639" r="9341" b="-1732"/>
            <a:stretch/>
          </p:blipFill>
          <p:spPr>
            <a:xfrm>
              <a:off x="6130969" y="5338490"/>
              <a:ext cx="550607" cy="549277"/>
            </a:xfrm>
            <a:prstGeom prst="rect">
              <a:avLst/>
            </a:prstGeom>
          </p:spPr>
        </p:pic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A1C3B650-8C9A-4B79-9848-1972C3F4BE62}"/>
                </a:ext>
              </a:extLst>
            </p:cNvPr>
            <p:cNvSpPr txBox="1"/>
            <p:nvPr/>
          </p:nvSpPr>
          <p:spPr>
            <a:xfrm>
              <a:off x="6596591" y="3663329"/>
              <a:ext cx="4335961" cy="2284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pt-BR" sz="1600" i="0" dirty="0">
                  <a:solidFill>
                    <a:srgbClr val="2D84B7"/>
                  </a:solidFill>
                  <a:effectLst/>
                </a:rPr>
                <a:t>@</a:t>
              </a:r>
              <a:r>
                <a:rPr lang="pt-BR" sz="1600" i="0" dirty="0">
                  <a:solidFill>
                    <a:srgbClr val="2D84B7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conmedioficial</a:t>
              </a:r>
            </a:p>
            <a:p>
              <a:pPr>
                <a:lnSpc>
                  <a:spcPct val="150000"/>
                </a:lnSpc>
              </a:pPr>
              <a:r>
                <a:rPr lang="pt-BR" sz="1600" i="0" dirty="0">
                  <a:solidFill>
                    <a:srgbClr val="2D84B7"/>
                  </a:solidFill>
                  <a:effectLst/>
                </a:rPr>
                <a:t>@</a:t>
              </a:r>
              <a:r>
                <a:rPr lang="pt-BR" sz="1600" i="0" dirty="0">
                  <a:solidFill>
                    <a:srgbClr val="2D84B7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conmedioficial</a:t>
              </a:r>
            </a:p>
            <a:p>
              <a:pPr>
                <a:lnSpc>
                  <a:spcPct val="150000"/>
                </a:lnSpc>
              </a:pPr>
              <a:r>
                <a:rPr lang="pt-BR" sz="1600" dirty="0">
                  <a:solidFill>
                    <a:srgbClr val="2D84B7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conmedi.com.br</a:t>
              </a:r>
            </a:p>
          </p:txBody>
        </p:sp>
      </p:grp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532643E-9ADF-4F1F-AC06-629AD334F650}"/>
              </a:ext>
            </a:extLst>
          </p:cNvPr>
          <p:cNvSpPr txBox="1"/>
          <p:nvPr/>
        </p:nvSpPr>
        <p:spPr>
          <a:xfrm>
            <a:off x="2668904" y="2440402"/>
            <a:ext cx="7069392" cy="2027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pt-BR" sz="4000" b="1" dirty="0">
                <a:solidFill>
                  <a:srgbClr val="1C80BB"/>
                </a:solidFill>
                <a:latin typeface="Poppins" panose="00000500000000000000" pitchFamily="2" charset="0"/>
              </a:rPr>
              <a:t>Conmedi, </a:t>
            </a:r>
            <a:r>
              <a:rPr lang="pt-BR" sz="4000" b="1" dirty="0">
                <a:solidFill>
                  <a:srgbClr val="20ABB0"/>
                </a:solidFill>
                <a:latin typeface="Poppins" panose="00000500000000000000" pitchFamily="2" charset="0"/>
              </a:rPr>
              <a:t>mais que uma empresa, uma família.</a:t>
            </a:r>
          </a:p>
          <a:p>
            <a:pPr algn="just">
              <a:lnSpc>
                <a:spcPct val="130000"/>
              </a:lnSpc>
            </a:pPr>
            <a:endParaRPr lang="pt-BR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97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CB2D3C9F-7C71-48E3-A21D-98C2D1289895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0FFE9C0-91D8-4B6E-A632-4921EB26C2FC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03118383-BC75-432D-AC07-2D9231EA642C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248E3C43-B3BE-4C56-AFF5-63BA530080B5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B647372-00EA-4A1D-9536-B92E2E887255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B9230CD7-23BC-4970-AEF7-107DB3804585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C9EC8E4A-B725-4796-A9AA-3BC479F47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49EAD0E4-38FF-42D4-9038-D99A991FB1C9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C45A9289-B8C1-40CF-8341-B6C6885B217C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163DD47E-BA0F-44C9-8DFB-E12EF4E03EE6}"/>
              </a:ext>
            </a:extLst>
          </p:cNvPr>
          <p:cNvSpPr txBox="1"/>
          <p:nvPr/>
        </p:nvSpPr>
        <p:spPr>
          <a:xfrm>
            <a:off x="6606120" y="266294"/>
            <a:ext cx="5407742" cy="89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pt-BR" sz="2800" b="1" i="0" dirty="0">
                <a:solidFill>
                  <a:srgbClr val="187FB9"/>
                </a:solidFill>
                <a:effectLst/>
              </a:rPr>
              <a:t>PLATAFORMA SLACK</a:t>
            </a:r>
          </a:p>
          <a:p>
            <a:pPr algn="r"/>
            <a:r>
              <a:rPr lang="pt-BR" sz="1400" b="1" i="1" dirty="0">
                <a:solidFill>
                  <a:srgbClr val="20ABB0"/>
                </a:solidFill>
              </a:rPr>
              <a:t>OTIMIZAÇÃO E INTEGRAÇÃO DE PROCESSOS</a:t>
            </a:r>
            <a:endParaRPr lang="pt-BR" sz="1400" b="1" i="1" dirty="0">
              <a:solidFill>
                <a:srgbClr val="20ABB0"/>
              </a:solidFill>
              <a:effectLst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E56A915-EAF6-4E07-B4CB-0F6866CD80AE}"/>
              </a:ext>
            </a:extLst>
          </p:cNvPr>
          <p:cNvSpPr txBox="1"/>
          <p:nvPr/>
        </p:nvSpPr>
        <p:spPr>
          <a:xfrm>
            <a:off x="1485900" y="1990725"/>
            <a:ext cx="9039225" cy="200080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Para melhorar a troca de informações entre a equipe de agendamento e a gestão, e também organizar de forma padronizada o envio de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solicitações de encaixe, reclamações e demais demandas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implementamos o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Slack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como nosso novo canal oficial de comunicação. </a:t>
            </a:r>
            <a:b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b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Essa mudança tem como objetivo trazer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mais agilidade, clareza e centralização 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nos processos do dia a dia, garantindo uma comunicação mais fluida, eficiente e acessível para todos.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C321290-46C4-493A-9B09-358D4D17F6F1}"/>
              </a:ext>
            </a:extLst>
          </p:cNvPr>
          <p:cNvSpPr txBox="1"/>
          <p:nvPr/>
        </p:nvSpPr>
        <p:spPr>
          <a:xfrm>
            <a:off x="1495425" y="1562100"/>
            <a:ext cx="90297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pt-BR" i="0" dirty="0">
                <a:solidFill>
                  <a:srgbClr val="1C80BB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1375450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2E2B6-7267-A76F-1D5F-9D18E8C3A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C6C4CA57-6702-2447-5880-915D11FD2A9C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B5A6C468-2850-9E57-A953-7857083CC8B4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9CB0B616-AA3F-BC3C-758F-AEE23C915D68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EC33780D-06F1-2D72-EEF4-D558041A1842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2EF83BCF-6038-8DFC-21B2-50A8519D52AA}"/>
              </a:ext>
            </a:extLst>
          </p:cNvPr>
          <p:cNvSpPr/>
          <p:nvPr/>
        </p:nvSpPr>
        <p:spPr>
          <a:xfrm>
            <a:off x="0" y="2362685"/>
            <a:ext cx="7897658" cy="2132630"/>
          </a:xfrm>
          <a:prstGeom prst="rect">
            <a:avLst/>
          </a:prstGeom>
          <a:solidFill>
            <a:srgbClr val="187FB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03DBF05-63BA-D384-9E45-C806BB0DA4A7}"/>
              </a:ext>
            </a:extLst>
          </p:cNvPr>
          <p:cNvSpPr txBox="1"/>
          <p:nvPr/>
        </p:nvSpPr>
        <p:spPr>
          <a:xfrm>
            <a:off x="347241" y="2870522"/>
            <a:ext cx="6690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FUNCIONALIDADES</a:t>
            </a:r>
            <a:endParaRPr lang="pt-BR" sz="48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320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92027-5E5F-43F7-617D-4E7F5BC8A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anais">
            <a:hlinkClick r:id="" action="ppaction://media"/>
            <a:extLst>
              <a:ext uri="{FF2B5EF4-FFF2-40B4-BE49-F238E27FC236}">
                <a16:creationId xmlns:a16="http://schemas.microsoft.com/office/drawing/2014/main" id="{39B4E316-D37C-094B-C989-D063C3F042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2370" y="1160387"/>
            <a:ext cx="5554843" cy="4761294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486E32E7-7F02-6ADC-71E1-CBC5B4F8DFBB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AC70AAE-6CF3-C185-5B55-D8BE10D80F06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33D10570-ED68-D571-8C94-2E78378F6AAC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20414E7D-4688-5EEB-7296-C002EEC6E87D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EC1878DD-2B1A-12BF-0F97-B2A0973E414F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D0E1FEFE-A28B-AAE8-A8A1-BE653FD1B31A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ECE616D7-1373-ADA6-4537-9337984D1F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6B544066-8669-7DBE-4006-71B1899A9D63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2F4D9727-CF44-2B9F-7B78-2CDA86469F6A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3F7D5F1C-766E-BD87-AD0F-C1A33274E63D}"/>
              </a:ext>
            </a:extLst>
          </p:cNvPr>
          <p:cNvSpPr txBox="1"/>
          <p:nvPr/>
        </p:nvSpPr>
        <p:spPr>
          <a:xfrm>
            <a:off x="6606120" y="266294"/>
            <a:ext cx="5407742" cy="89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pt-BR" sz="2800" b="1" i="0" dirty="0">
                <a:solidFill>
                  <a:srgbClr val="187FB9"/>
                </a:solidFill>
                <a:effectLst/>
              </a:rPr>
              <a:t>CANAIS E INTEGRAÇÕES</a:t>
            </a:r>
          </a:p>
          <a:p>
            <a:pPr algn="r"/>
            <a:r>
              <a:rPr lang="pt-BR" sz="1400" b="1" i="1" dirty="0">
                <a:solidFill>
                  <a:srgbClr val="20ABB0"/>
                </a:solidFill>
              </a:rPr>
              <a:t>OTIMIZAÇÃO E INTEGRAÇÃO DE PROCESSOS</a:t>
            </a:r>
            <a:endParaRPr lang="pt-BR" sz="1400" b="1" i="1" dirty="0">
              <a:solidFill>
                <a:srgbClr val="20ABB0"/>
              </a:solidFill>
              <a:effectLst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B56228C-4CAC-CDB4-236A-8F539D4CE0FC}"/>
              </a:ext>
            </a:extLst>
          </p:cNvPr>
          <p:cNvSpPr txBox="1"/>
          <p:nvPr/>
        </p:nvSpPr>
        <p:spPr>
          <a:xfrm>
            <a:off x="970060" y="2640139"/>
            <a:ext cx="3942626" cy="200080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Os canais são espaços flexíveis e transparentes para trabalhar em conjunto. Nele é possível discutir projetos, compartilhar arquivos e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automatizar processos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tudo isso em um canal. Podendo criar quantos quiser. 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C340DC4-0110-02CD-4B4D-22E41B020B40}"/>
              </a:ext>
            </a:extLst>
          </p:cNvPr>
          <p:cNvSpPr txBox="1"/>
          <p:nvPr/>
        </p:nvSpPr>
        <p:spPr>
          <a:xfrm>
            <a:off x="970060" y="1201898"/>
            <a:ext cx="3828929" cy="12872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Traga as conversas para um ambiente mais colaborativo e transparente</a:t>
            </a:r>
            <a:endParaRPr lang="pt-BR" b="1" i="0" dirty="0">
              <a:solidFill>
                <a:srgbClr val="1C80BB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24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25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38" grpId="0"/>
      <p:bldP spid="2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92027-5E5F-43F7-617D-4E7F5BC8A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 descr="Interface gráfica do usuário, Texto, Aplicativo&#10;&#10;O conteúdo gerado por IA pode estar incorreto.">
            <a:extLst>
              <a:ext uri="{FF2B5EF4-FFF2-40B4-BE49-F238E27FC236}">
                <a16:creationId xmlns:a16="http://schemas.microsoft.com/office/drawing/2014/main" id="{30EF0C6E-BE40-73EE-18E7-055BE70C0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333" y="1316391"/>
            <a:ext cx="4419666" cy="4419666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486E32E7-7F02-6ADC-71E1-CBC5B4F8DFBB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AC70AAE-6CF3-C185-5B55-D8BE10D80F06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33D10570-ED68-D571-8C94-2E78378F6AAC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20414E7D-4688-5EEB-7296-C002EEC6E87D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EC1878DD-2B1A-12BF-0F97-B2A0973E414F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D0E1FEFE-A28B-AAE8-A8A1-BE653FD1B31A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ECE616D7-1373-ADA6-4537-9337984D1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6B544066-8669-7DBE-4006-71B1899A9D63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2F4D9727-CF44-2B9F-7B78-2CDA86469F6A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3F7D5F1C-766E-BD87-AD0F-C1A33274E63D}"/>
              </a:ext>
            </a:extLst>
          </p:cNvPr>
          <p:cNvSpPr txBox="1"/>
          <p:nvPr/>
        </p:nvSpPr>
        <p:spPr>
          <a:xfrm>
            <a:off x="6606120" y="266294"/>
            <a:ext cx="5407742" cy="89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pt-BR" sz="2800" b="1" i="0" dirty="0">
                <a:solidFill>
                  <a:srgbClr val="187FB9"/>
                </a:solidFill>
                <a:effectLst/>
              </a:rPr>
              <a:t>FLUXO DE TRABALHO</a:t>
            </a:r>
          </a:p>
          <a:p>
            <a:pPr algn="r"/>
            <a:r>
              <a:rPr lang="pt-BR" sz="1400" b="1" i="1" dirty="0">
                <a:solidFill>
                  <a:srgbClr val="20ABB0"/>
                </a:solidFill>
              </a:rPr>
              <a:t>OTIMIZAÇÃO E INTEGRAÇÃO DE PROCESSOS</a:t>
            </a:r>
            <a:endParaRPr lang="pt-BR" sz="1400" b="1" i="1" dirty="0">
              <a:solidFill>
                <a:srgbClr val="20ABB0"/>
              </a:solidFill>
              <a:effectLst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B56228C-4CAC-CDB4-236A-8F539D4CE0FC}"/>
              </a:ext>
            </a:extLst>
          </p:cNvPr>
          <p:cNvSpPr txBox="1"/>
          <p:nvPr/>
        </p:nvSpPr>
        <p:spPr>
          <a:xfrm>
            <a:off x="970059" y="2239228"/>
            <a:ext cx="3942626" cy="2970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Criador de fluxo de trabalho 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do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Slack 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ajuda as equipes a simplificar processos, melhorar a colaboração e aumentar a produtividade. Com tarefas automatizadas e integrações perfeitas, o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Slack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nos ajuda a concentrar nossa atenção mais nas experiências dos clientes e dos funcionários e menos nas atividades administrativas.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C340DC4-0110-02CD-4B4D-22E41B020B40}"/>
              </a:ext>
            </a:extLst>
          </p:cNvPr>
          <p:cNvSpPr txBox="1"/>
          <p:nvPr/>
        </p:nvSpPr>
        <p:spPr>
          <a:xfrm>
            <a:off x="970059" y="1201898"/>
            <a:ext cx="4145949" cy="871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Automatize tudo, das coisas mais simples às mais complexas</a:t>
            </a:r>
            <a:endParaRPr lang="pt-BR" b="1" i="0" dirty="0">
              <a:solidFill>
                <a:srgbClr val="1C80BB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1639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2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50368D-3ED3-BEF1-C8C2-515A1ED18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C60CD1EC-32F5-625F-ACD2-D7108D9A28F2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DC62CC2B-DF70-1DC6-B9DA-4B17AC3FCD0A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74512EE2-BFBB-A7A8-28F5-64DD76126889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7F6EE47C-4022-3878-08A9-1508DDB1F279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F169BDF9-25CA-D401-5910-8FBFDFBB31CC}"/>
              </a:ext>
            </a:extLst>
          </p:cNvPr>
          <p:cNvSpPr/>
          <p:nvPr/>
        </p:nvSpPr>
        <p:spPr>
          <a:xfrm>
            <a:off x="0" y="2362685"/>
            <a:ext cx="7897658" cy="2132630"/>
          </a:xfrm>
          <a:prstGeom prst="rect">
            <a:avLst/>
          </a:prstGeom>
          <a:solidFill>
            <a:srgbClr val="187FB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B5E8B30-4691-CF18-BD8F-E8C14CF25248}"/>
              </a:ext>
            </a:extLst>
          </p:cNvPr>
          <p:cNvSpPr txBox="1"/>
          <p:nvPr/>
        </p:nvSpPr>
        <p:spPr>
          <a:xfrm>
            <a:off x="347241" y="2870522"/>
            <a:ext cx="6690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SLACK x E-MAIL</a:t>
            </a:r>
            <a:endParaRPr lang="pt-BR" sz="48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425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B05DD6-B7A8-7F75-F75F-C95FEB731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ACK">
            <a:hlinkClick r:id="" action="ppaction://media"/>
            <a:extLst>
              <a:ext uri="{FF2B5EF4-FFF2-40B4-BE49-F238E27FC236}">
                <a16:creationId xmlns:a16="http://schemas.microsoft.com/office/drawing/2014/main" id="{FBF71C43-9CB6-0822-DF43-F1EEE084F5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8444" y="1176800"/>
            <a:ext cx="6989118" cy="4504399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A5E67AE3-69E1-C380-A903-209DEB81BC3E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BB26AC1-960C-384F-1566-B90C40DA4B01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F9B1AB77-2145-659D-C48C-1C9645C66509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A8EB4B8D-1B11-5CEE-9776-9E3832700D4A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ADF341B0-9DFF-196D-59B9-DFE1E5A45BF1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DF01533C-E468-F4A6-03B8-341B5424DB3E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51FE2EF1-7C35-3C36-94E8-334BA5063E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FF2FE4D2-7AC5-78DA-B6D6-7B4113339278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BEBD6F6C-CC71-9A8D-3054-2EB62A88C4FF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00DCB71-47C7-8DBE-B53B-F2245E6C0650}"/>
              </a:ext>
            </a:extLst>
          </p:cNvPr>
          <p:cNvSpPr txBox="1"/>
          <p:nvPr/>
        </p:nvSpPr>
        <p:spPr>
          <a:xfrm>
            <a:off x="970060" y="2526130"/>
            <a:ext cx="2838007" cy="264713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 Slack não é apenas uma ferramenta de envio de mensagens. É um lugar onde o trabalho flui entre todas as suas equipes, ferramentas, clientes e parceiros, não importa onde ou quando você esteja trabalhando.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1F54CC0-DC2E-7F58-33CC-B69283A4F637}"/>
              </a:ext>
            </a:extLst>
          </p:cNvPr>
          <p:cNvSpPr txBox="1"/>
          <p:nvPr/>
        </p:nvSpPr>
        <p:spPr>
          <a:xfrm>
            <a:off x="970060" y="1579432"/>
            <a:ext cx="315759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1C80BB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 que o Slack oferece em comparação ao e-mail?</a:t>
            </a:r>
            <a:endParaRPr lang="pt-BR" b="1" i="0" dirty="0">
              <a:solidFill>
                <a:srgbClr val="1C80BB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FCFED3-8141-BA19-E723-E2DBB5E6F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38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B05DD6-B7A8-7F75-F75F-C95FEB731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A5E67AE3-69E1-C380-A903-209DEB81BC3E}"/>
              </a:ext>
            </a:extLst>
          </p:cNvPr>
          <p:cNvSpPr/>
          <p:nvPr/>
        </p:nvSpPr>
        <p:spPr>
          <a:xfrm>
            <a:off x="230587" y="5375082"/>
            <a:ext cx="739473" cy="1248814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BB26AC1-960C-384F-1566-B90C40DA4B01}"/>
              </a:ext>
            </a:extLst>
          </p:cNvPr>
          <p:cNvSpPr/>
          <p:nvPr/>
        </p:nvSpPr>
        <p:spPr>
          <a:xfrm>
            <a:off x="10233329" y="5152444"/>
            <a:ext cx="1622066" cy="1399430"/>
          </a:xfrm>
          <a:custGeom>
            <a:avLst/>
            <a:gdLst>
              <a:gd name="connsiteX0" fmla="*/ 0 w 1622066"/>
              <a:gd name="connsiteY0" fmla="*/ 0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0 w 1622066"/>
              <a:gd name="connsiteY4" fmla="*/ 0 h 1399430"/>
              <a:gd name="connsiteX0" fmla="*/ 437321 w 1622066"/>
              <a:gd name="connsiteY0" fmla="*/ 500932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37321 w 1622066"/>
              <a:gd name="connsiteY4" fmla="*/ 500932 h 1399430"/>
              <a:gd name="connsiteX0" fmla="*/ 461174 w 1622066"/>
              <a:gd name="connsiteY0" fmla="*/ 691764 h 1399430"/>
              <a:gd name="connsiteX1" fmla="*/ 1622066 w 1622066"/>
              <a:gd name="connsiteY1" fmla="*/ 0 h 1399430"/>
              <a:gd name="connsiteX2" fmla="*/ 1622066 w 1622066"/>
              <a:gd name="connsiteY2" fmla="*/ 1399430 h 1399430"/>
              <a:gd name="connsiteX3" fmla="*/ 0 w 1622066"/>
              <a:gd name="connsiteY3" fmla="*/ 1399430 h 1399430"/>
              <a:gd name="connsiteX4" fmla="*/ 461174 w 1622066"/>
              <a:gd name="connsiteY4" fmla="*/ 691764 h 139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2066" h="1399430">
                <a:moveTo>
                  <a:pt x="461174" y="691764"/>
                </a:moveTo>
                <a:lnTo>
                  <a:pt x="1622066" y="0"/>
                </a:lnTo>
                <a:lnTo>
                  <a:pt x="1622066" y="1399430"/>
                </a:lnTo>
                <a:lnTo>
                  <a:pt x="0" y="1399430"/>
                </a:lnTo>
                <a:lnTo>
                  <a:pt x="461174" y="691764"/>
                </a:lnTo>
                <a:close/>
              </a:path>
            </a:pathLst>
          </a:custGeom>
          <a:solidFill>
            <a:srgbClr val="1C80BB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C80BB"/>
              </a:solidFill>
            </a:endParaRP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F9B1AB77-2145-659D-C48C-1C9645C66509}"/>
              </a:ext>
            </a:extLst>
          </p:cNvPr>
          <p:cNvCxnSpPr>
            <a:cxnSpLocks/>
          </p:cNvCxnSpPr>
          <p:nvPr/>
        </p:nvCxnSpPr>
        <p:spPr>
          <a:xfrm>
            <a:off x="119270" y="87464"/>
            <a:ext cx="0" cy="6639339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A8EB4B8D-1B11-5CEE-9776-9E3832700D4A}"/>
              </a:ext>
            </a:extLst>
          </p:cNvPr>
          <p:cNvCxnSpPr>
            <a:cxnSpLocks/>
          </p:cNvCxnSpPr>
          <p:nvPr/>
        </p:nvCxnSpPr>
        <p:spPr>
          <a:xfrm>
            <a:off x="12015747" y="80838"/>
            <a:ext cx="0" cy="6661868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ADF341B0-9DFF-196D-59B9-DFE1E5A45BF1}"/>
              </a:ext>
            </a:extLst>
          </p:cNvPr>
          <p:cNvCxnSpPr>
            <a:cxnSpLocks/>
          </p:cNvCxnSpPr>
          <p:nvPr/>
        </p:nvCxnSpPr>
        <p:spPr>
          <a:xfrm flipH="1">
            <a:off x="135172" y="79513"/>
            <a:ext cx="11847444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DF01533C-E468-F4A6-03B8-341B5424DB3E}"/>
              </a:ext>
            </a:extLst>
          </p:cNvPr>
          <p:cNvCxnSpPr>
            <a:cxnSpLocks/>
          </p:cNvCxnSpPr>
          <p:nvPr/>
        </p:nvCxnSpPr>
        <p:spPr>
          <a:xfrm flipH="1">
            <a:off x="112643" y="6775838"/>
            <a:ext cx="11917680" cy="0"/>
          </a:xfrm>
          <a:prstGeom prst="line">
            <a:avLst/>
          </a:prstGeom>
          <a:ln>
            <a:solidFill>
              <a:srgbClr val="20AB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m 30" descr="Imagem de desenho infantil&#10;&#10;Descrição gerada automaticamente com confiança baixa">
            <a:extLst>
              <a:ext uri="{FF2B5EF4-FFF2-40B4-BE49-F238E27FC236}">
                <a16:creationId xmlns:a16="http://schemas.microsoft.com/office/drawing/2014/main" id="{51FE2EF1-7C35-3C36-94E8-334BA5063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0" y="198783"/>
            <a:ext cx="1949574" cy="583070"/>
          </a:xfrm>
          <a:prstGeom prst="rect">
            <a:avLst/>
          </a:prstGeom>
        </p:spPr>
      </p:pic>
      <p:sp>
        <p:nvSpPr>
          <p:cNvPr id="34" name="Elipse 11">
            <a:extLst>
              <a:ext uri="{FF2B5EF4-FFF2-40B4-BE49-F238E27FC236}">
                <a16:creationId xmlns:a16="http://schemas.microsoft.com/office/drawing/2014/main" id="{FF2FE4D2-7AC5-78DA-B6D6-7B4113339278}"/>
              </a:ext>
            </a:extLst>
          </p:cNvPr>
          <p:cNvSpPr/>
          <p:nvPr/>
        </p:nvSpPr>
        <p:spPr>
          <a:xfrm>
            <a:off x="1160889" y="5510254"/>
            <a:ext cx="701041" cy="1059309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20ABB0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11">
            <a:extLst>
              <a:ext uri="{FF2B5EF4-FFF2-40B4-BE49-F238E27FC236}">
                <a16:creationId xmlns:a16="http://schemas.microsoft.com/office/drawing/2014/main" id="{BEBD6F6C-CC71-9A8D-3054-2EB62A88C4FF}"/>
              </a:ext>
            </a:extLst>
          </p:cNvPr>
          <p:cNvSpPr/>
          <p:nvPr/>
        </p:nvSpPr>
        <p:spPr>
          <a:xfrm>
            <a:off x="2043485" y="5669279"/>
            <a:ext cx="511535" cy="806192"/>
          </a:xfrm>
          <a:custGeom>
            <a:avLst/>
            <a:gdLst>
              <a:gd name="connsiteX0" fmla="*/ 0 w 1431236"/>
              <a:gd name="connsiteY0" fmla="*/ 715618 h 1431236"/>
              <a:gd name="connsiteX1" fmla="*/ 715618 w 1431236"/>
              <a:gd name="connsiteY1" fmla="*/ 0 h 1431236"/>
              <a:gd name="connsiteX2" fmla="*/ 1431236 w 1431236"/>
              <a:gd name="connsiteY2" fmla="*/ 715618 h 1431236"/>
              <a:gd name="connsiteX3" fmla="*/ 715618 w 1431236"/>
              <a:gd name="connsiteY3" fmla="*/ 1431236 h 1431236"/>
              <a:gd name="connsiteX4" fmla="*/ 0 w 1431236"/>
              <a:gd name="connsiteY4" fmla="*/ 715618 h 1431236"/>
              <a:gd name="connsiteX0" fmla="*/ 0 w 822524"/>
              <a:gd name="connsiteY0" fmla="*/ 716506 h 1432755"/>
              <a:gd name="connsiteX1" fmla="*/ 715618 w 822524"/>
              <a:gd name="connsiteY1" fmla="*/ 888 h 1432755"/>
              <a:gd name="connsiteX2" fmla="*/ 818986 w 822524"/>
              <a:gd name="connsiteY2" fmla="*/ 613139 h 1432755"/>
              <a:gd name="connsiteX3" fmla="*/ 715618 w 822524"/>
              <a:gd name="connsiteY3" fmla="*/ 1432124 h 1432755"/>
              <a:gd name="connsiteX4" fmla="*/ 0 w 822524"/>
              <a:gd name="connsiteY4" fmla="*/ 716506 h 1432755"/>
              <a:gd name="connsiteX0" fmla="*/ 0 w 978012"/>
              <a:gd name="connsiteY0" fmla="*/ 716229 h 1432305"/>
              <a:gd name="connsiteX1" fmla="*/ 715618 w 978012"/>
              <a:gd name="connsiteY1" fmla="*/ 611 h 1432305"/>
              <a:gd name="connsiteX2" fmla="*/ 978012 w 978012"/>
              <a:gd name="connsiteY2" fmla="*/ 628764 h 1432305"/>
              <a:gd name="connsiteX3" fmla="*/ 715618 w 978012"/>
              <a:gd name="connsiteY3" fmla="*/ 1431847 h 1432305"/>
              <a:gd name="connsiteX4" fmla="*/ 0 w 978012"/>
              <a:gd name="connsiteY4" fmla="*/ 716229 h 1432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8012" h="1432305">
                <a:moveTo>
                  <a:pt x="0" y="716229"/>
                </a:moveTo>
                <a:cubicBezTo>
                  <a:pt x="0" y="321004"/>
                  <a:pt x="552616" y="15188"/>
                  <a:pt x="715618" y="611"/>
                </a:cubicBezTo>
                <a:cubicBezTo>
                  <a:pt x="878620" y="-13966"/>
                  <a:pt x="978012" y="233539"/>
                  <a:pt x="978012" y="628764"/>
                </a:cubicBezTo>
                <a:cubicBezTo>
                  <a:pt x="978012" y="1023989"/>
                  <a:pt x="878620" y="1417270"/>
                  <a:pt x="715618" y="1431847"/>
                </a:cubicBezTo>
                <a:cubicBezTo>
                  <a:pt x="552616" y="1446424"/>
                  <a:pt x="0" y="1111454"/>
                  <a:pt x="0" y="716229"/>
                </a:cubicBezTo>
                <a:close/>
              </a:path>
            </a:pathLst>
          </a:custGeom>
          <a:solidFill>
            <a:srgbClr val="1C80BB"/>
          </a:solidFill>
          <a:ln>
            <a:solidFill>
              <a:srgbClr val="1C80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FCFED3-8141-BA19-E723-E2DBB5E6F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443" y="199644"/>
            <a:ext cx="1610952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: Único Canto Arredondado 1">
            <a:extLst>
              <a:ext uri="{FF2B5EF4-FFF2-40B4-BE49-F238E27FC236}">
                <a16:creationId xmlns:a16="http://schemas.microsoft.com/office/drawing/2014/main" id="{72472BD0-6BD1-3D37-22F7-C69E9F29DE35}"/>
              </a:ext>
            </a:extLst>
          </p:cNvPr>
          <p:cNvSpPr/>
          <p:nvPr/>
        </p:nvSpPr>
        <p:spPr>
          <a:xfrm>
            <a:off x="751187" y="1388057"/>
            <a:ext cx="3380964" cy="3523096"/>
          </a:xfrm>
          <a:prstGeom prst="round1Rect">
            <a:avLst/>
          </a:prstGeom>
          <a:solidFill>
            <a:srgbClr val="1C80BB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: Único Canto Arredondado 5">
            <a:extLst>
              <a:ext uri="{FF2B5EF4-FFF2-40B4-BE49-F238E27FC236}">
                <a16:creationId xmlns:a16="http://schemas.microsoft.com/office/drawing/2014/main" id="{2B567507-306C-81AF-0438-1F6470B29811}"/>
              </a:ext>
            </a:extLst>
          </p:cNvPr>
          <p:cNvSpPr/>
          <p:nvPr/>
        </p:nvSpPr>
        <p:spPr>
          <a:xfrm>
            <a:off x="4381912" y="1388057"/>
            <a:ext cx="3380964" cy="3523096"/>
          </a:xfrm>
          <a:prstGeom prst="round1Rect">
            <a:avLst/>
          </a:prstGeom>
          <a:solidFill>
            <a:schemeClr val="bg1"/>
          </a:solidFill>
          <a:ln>
            <a:solidFill>
              <a:srgbClr val="20AB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80B82889-8B6D-C2BE-19F4-BC20BE003531}"/>
              </a:ext>
            </a:extLst>
          </p:cNvPr>
          <p:cNvSpPr/>
          <p:nvPr/>
        </p:nvSpPr>
        <p:spPr>
          <a:xfrm>
            <a:off x="8029986" y="1388057"/>
            <a:ext cx="3380964" cy="3523095"/>
          </a:xfrm>
          <a:prstGeom prst="round1Rect">
            <a:avLst/>
          </a:prstGeom>
          <a:solidFill>
            <a:schemeClr val="bg1"/>
          </a:solidFill>
          <a:ln>
            <a:solidFill>
              <a:srgbClr val="187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1C80BB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65B2722-F4A3-1050-938D-2C65EDCB38F3}"/>
              </a:ext>
            </a:extLst>
          </p:cNvPr>
          <p:cNvSpPr txBox="1"/>
          <p:nvPr/>
        </p:nvSpPr>
        <p:spPr>
          <a:xfrm>
            <a:off x="741526" y="1531579"/>
            <a:ext cx="308489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TRANSPARÊNCIA</a:t>
            </a:r>
          </a:p>
          <a:p>
            <a:endParaRPr lang="pt-BR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pt-BR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Quando as equipes trabalham no </a:t>
            </a:r>
            <a:r>
              <a:rPr lang="pt-BR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Slack,</a:t>
            </a:r>
            <a:r>
              <a:rPr lang="pt-BR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todas as conversas, arquivos e apps se tornam contexto útil pesquisável por pessoas e IA. Não há mais necessidade de encaminhar uma montanha de e-mails quando uma pessoa nova é adicionada a equipe.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98CF6E8-EA68-117D-38EF-75F7A185EE5D}"/>
              </a:ext>
            </a:extLst>
          </p:cNvPr>
          <p:cNvSpPr txBox="1"/>
          <p:nvPr/>
        </p:nvSpPr>
        <p:spPr>
          <a:xfrm>
            <a:off x="4399261" y="1531579"/>
            <a:ext cx="326598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COLABORAÇÃO</a:t>
            </a:r>
          </a:p>
          <a:p>
            <a:endParaRPr lang="pt-BR" sz="1400" dirty="0">
              <a:solidFill>
                <a:srgbClr val="20ABB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pt-BR" sz="1400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Compartilhamento de arquivos, chamadas, clipes e muito mais estão integrados no Slack, juntamente com mensagens em tempo real, para que as equipes possam trabalhar juntas de verdade, da maneira que acharem melhor. Além disso, o </a:t>
            </a:r>
            <a:r>
              <a:rPr lang="pt-BR" sz="1400" b="1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Slack</a:t>
            </a:r>
            <a:r>
              <a:rPr lang="pt-BR" sz="1400" dirty="0">
                <a:solidFill>
                  <a:srgbClr val="20ABB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reúne equipes internas e externas em diversos locais, fusos horários e estilos de trabalho, em vez de limitar o trabalho à comunicação isolada por e-mail.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D379852-313F-B663-5E61-5BDCC4BACBDE}"/>
              </a:ext>
            </a:extLst>
          </p:cNvPr>
          <p:cNvSpPr txBox="1"/>
          <p:nvPr/>
        </p:nvSpPr>
        <p:spPr>
          <a:xfrm>
            <a:off x="8111909" y="1530888"/>
            <a:ext cx="3217118" cy="20235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</a:rPr>
              <a:t>INTEGRAÇÕES</a:t>
            </a:r>
          </a:p>
          <a:p>
            <a:pPr>
              <a:lnSpc>
                <a:spcPct val="130000"/>
              </a:lnSpc>
            </a:pPr>
            <a:endParaRPr lang="pt-BR" sz="1400" dirty="0">
              <a:solidFill>
                <a:srgbClr val="1C80BB"/>
              </a:solidFill>
              <a:latin typeface="Poppins" panose="000005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</a:rPr>
              <a:t>Conecte mais de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</a:rPr>
              <a:t>2.600 apps 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</a:rPr>
              <a:t>ao </a:t>
            </a:r>
            <a:r>
              <a:rPr lang="pt-BR" sz="1400" b="1" dirty="0">
                <a:solidFill>
                  <a:srgbClr val="1C80BB"/>
                </a:solidFill>
                <a:latin typeface="Poppins" panose="00000500000000000000" pitchFamily="2" charset="0"/>
              </a:rPr>
              <a:t>Slack</a:t>
            </a:r>
            <a:r>
              <a:rPr lang="pt-BR" sz="1400" dirty="0">
                <a:solidFill>
                  <a:srgbClr val="1C80BB"/>
                </a:solidFill>
                <a:latin typeface="Poppins" panose="00000500000000000000" pitchFamily="2" charset="0"/>
              </a:rPr>
              <a:t>, seja sua agenda ou as ferramentas que você usa todos os dias, e nunca mais esqueça um anexo.</a:t>
            </a:r>
            <a:endParaRPr lang="pt-BR" sz="1100" i="0" dirty="0">
              <a:solidFill>
                <a:srgbClr val="C6DFEE"/>
              </a:solidFill>
              <a:effectLst/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066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733</Words>
  <Application>Microsoft Macintosh PowerPoint</Application>
  <PresentationFormat>Widescreen</PresentationFormat>
  <Paragraphs>91</Paragraphs>
  <Slides>21</Slides>
  <Notes>3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Poppins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Supervisão - Call Center</dc:creator>
  <cp:lastModifiedBy>Igo Silva</cp:lastModifiedBy>
  <cp:revision>2</cp:revision>
  <dcterms:created xsi:type="dcterms:W3CDTF">2025-05-19T18:30:25Z</dcterms:created>
  <dcterms:modified xsi:type="dcterms:W3CDTF">2025-05-29T18:03:28Z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2025-05-19T21:34:49Z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6a23d763-e514-4230-afba-3b57e7cd3090</vt:lpwstr>
  </property>
  <property fmtid="{D5CDD505-2E9C-101B-9397-08002B2CF9AE}" pid="7" name="MSIP_Label_defa4170-0d19-0005-0004-bc88714345d2_ActionId">
    <vt:lpwstr>94a31ea0-0265-4402-844e-ad47d79b27d7</vt:lpwstr>
  </property>
  <property fmtid="{D5CDD505-2E9C-101B-9397-08002B2CF9AE}" pid="8" name="MSIP_Label_defa4170-0d19-0005-0004-bc88714345d2_ContentBits">
    <vt:lpwstr>0</vt:lpwstr>
  </property>
  <property fmtid="{D5CDD505-2E9C-101B-9397-08002B2CF9AE}" pid="9" name="MSIP_Label_defa4170-0d19-0005-0004-bc88714345d2_Tag">
    <vt:lpwstr>10, 3, 0, 1</vt:lpwstr>
  </property>
</Properties>
</file>

<file path=docProps/thumbnail.jpeg>
</file>